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98" r:id="rId4"/>
    <p:sldId id="261" r:id="rId5"/>
    <p:sldId id="258" r:id="rId6"/>
    <p:sldId id="271" r:id="rId7"/>
    <p:sldId id="276" r:id="rId8"/>
    <p:sldId id="272" r:id="rId9"/>
    <p:sldId id="274" r:id="rId10"/>
    <p:sldId id="273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75" r:id="rId19"/>
    <p:sldId id="284" r:id="rId20"/>
    <p:sldId id="285" r:id="rId21"/>
    <p:sldId id="287" r:id="rId22"/>
    <p:sldId id="289" r:id="rId23"/>
    <p:sldId id="286" r:id="rId24"/>
    <p:sldId id="293" r:id="rId25"/>
    <p:sldId id="294" r:id="rId26"/>
    <p:sldId id="290" r:id="rId27"/>
    <p:sldId id="291" r:id="rId28"/>
    <p:sldId id="292" r:id="rId29"/>
    <p:sldId id="300" r:id="rId30"/>
    <p:sldId id="303" r:id="rId31"/>
    <p:sldId id="306" r:id="rId32"/>
    <p:sldId id="307" r:id="rId33"/>
    <p:sldId id="259" r:id="rId34"/>
    <p:sldId id="262" r:id="rId35"/>
    <p:sldId id="263" r:id="rId36"/>
    <p:sldId id="264" r:id="rId37"/>
    <p:sldId id="260" r:id="rId38"/>
    <p:sldId id="265" r:id="rId39"/>
    <p:sldId id="267" r:id="rId40"/>
    <p:sldId id="266" r:id="rId41"/>
    <p:sldId id="268" r:id="rId42"/>
    <p:sldId id="269" r:id="rId43"/>
    <p:sldId id="270" r:id="rId44"/>
    <p:sldId id="297" r:id="rId45"/>
    <p:sldId id="308" r:id="rId46"/>
    <p:sldId id="309" r:id="rId47"/>
    <p:sldId id="296" r:id="rId48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02"/>
    <p:restoredTop sz="86075"/>
  </p:normalViewPr>
  <p:slideViewPr>
    <p:cSldViewPr snapToGrid="0" snapToObjects="1">
      <p:cViewPr varScale="1">
        <p:scale>
          <a:sx n="140" d="100"/>
          <a:sy n="140" d="100"/>
        </p:scale>
        <p:origin x="8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6B8A7-60F2-F443-94C5-4FDB79A94435}" type="datetimeFigureOut">
              <a:rPr lang="en-ES" smtClean="0"/>
              <a:t>14/4/21</a:t>
            </a:fld>
            <a:endParaRPr lang="en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C521E8-E206-E44C-8A27-84805E5A5831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974544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521E8-E206-E44C-8A27-84805E5A5831}" type="slidenum">
              <a:rPr lang="en-ES" smtClean="0"/>
              <a:t>6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6579432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521E8-E206-E44C-8A27-84805E5A5831}" type="slidenum">
              <a:rPr lang="en-ES" smtClean="0"/>
              <a:t>22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612386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521E8-E206-E44C-8A27-84805E5A5831}" type="slidenum">
              <a:rPr lang="en-ES" smtClean="0"/>
              <a:t>24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966035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521E8-E206-E44C-8A27-84805E5A5831}" type="slidenum">
              <a:rPr lang="en-ES" smtClean="0"/>
              <a:t>25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47929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521E8-E206-E44C-8A27-84805E5A5831}" type="slidenum">
              <a:rPr lang="en-ES" smtClean="0"/>
              <a:t>26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217615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521E8-E206-E44C-8A27-84805E5A5831}" type="slidenum">
              <a:rPr lang="en-ES" smtClean="0"/>
              <a:t>27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2928445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521E8-E206-E44C-8A27-84805E5A5831}" type="slidenum">
              <a:rPr lang="en-ES" smtClean="0"/>
              <a:t>30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620537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521E8-E206-E44C-8A27-84805E5A5831}" type="slidenum">
              <a:rPr lang="en-ES" smtClean="0"/>
              <a:t>31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182560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521E8-E206-E44C-8A27-84805E5A5831}" type="slidenum">
              <a:rPr lang="en-ES" smtClean="0"/>
              <a:t>34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1143463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521E8-E206-E44C-8A27-84805E5A5831}" type="slidenum">
              <a:rPr lang="en-ES" smtClean="0"/>
              <a:t>35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4231562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521E8-E206-E44C-8A27-84805E5A5831}" type="slidenum">
              <a:rPr lang="en-ES" smtClean="0"/>
              <a:t>43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451554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521E8-E206-E44C-8A27-84805E5A5831}" type="slidenum">
              <a:rPr lang="en-ES" smtClean="0"/>
              <a:t>9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8258672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521E8-E206-E44C-8A27-84805E5A5831}" type="slidenum">
              <a:rPr lang="en-ES" smtClean="0"/>
              <a:t>44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8324473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521E8-E206-E44C-8A27-84805E5A5831}" type="slidenum">
              <a:rPr lang="en-ES" smtClean="0"/>
              <a:t>45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413684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521E8-E206-E44C-8A27-84805E5A5831}" type="slidenum">
              <a:rPr lang="en-ES" smtClean="0"/>
              <a:t>46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3354093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521E8-E206-E44C-8A27-84805E5A5831}" type="slidenum">
              <a:rPr lang="en-ES" smtClean="0"/>
              <a:t>47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465123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521E8-E206-E44C-8A27-84805E5A5831}" type="slidenum">
              <a:rPr lang="en-ES" smtClean="0"/>
              <a:t>12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612344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521E8-E206-E44C-8A27-84805E5A5831}" type="slidenum">
              <a:rPr lang="en-ES" smtClean="0"/>
              <a:t>13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81073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521E8-E206-E44C-8A27-84805E5A5831}" type="slidenum">
              <a:rPr lang="en-ES" smtClean="0"/>
              <a:t>14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533340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521E8-E206-E44C-8A27-84805E5A5831}" type="slidenum">
              <a:rPr lang="en-ES" smtClean="0"/>
              <a:t>15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493729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521E8-E206-E44C-8A27-84805E5A5831}" type="slidenum">
              <a:rPr lang="en-ES" smtClean="0"/>
              <a:t>16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774799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521E8-E206-E44C-8A27-84805E5A5831}" type="slidenum">
              <a:rPr lang="en-ES" smtClean="0"/>
              <a:t>19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315188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521E8-E206-E44C-8A27-84805E5A5831}" type="slidenum">
              <a:rPr lang="en-ES" smtClean="0"/>
              <a:t>21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885143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E5962-6BD3-D44E-89A6-EC5C49EF71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A51D85-D299-7249-A530-F69C51EF4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03AF2-866F-2446-965D-2CEEFA5C1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50BF-06A5-7C47-8DBC-402994D078D8}" type="datetimeFigureOut">
              <a:rPr lang="en-ES" smtClean="0"/>
              <a:t>14/4/21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CB823-EB26-344A-BE28-E0639DFCF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6FB659-54FA-2546-8119-8C5E20AEF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ADA77-0788-C34B-930E-6E77C78DF2B1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211485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9CD2B-7225-1249-8E70-654DDDEF6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E28CD5-9570-F24D-B855-95EA063FF8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EAB22A-AF7C-8246-8CCC-8FF132CBA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50BF-06A5-7C47-8DBC-402994D078D8}" type="datetimeFigureOut">
              <a:rPr lang="en-ES" smtClean="0"/>
              <a:t>14/4/21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2D224-19F9-2448-B35A-FFF9E032B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6AB00-7A7A-C843-ADE4-B76D017F3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ADA77-0788-C34B-930E-6E77C78DF2B1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345027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A9265B-A40B-FA4B-A08E-AA12D24F5C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D5EDCC-039D-F34D-B6D5-C82BB1D8DC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A2625-5A4A-034E-8735-6D22EAA47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50BF-06A5-7C47-8DBC-402994D078D8}" type="datetimeFigureOut">
              <a:rPr lang="en-ES" smtClean="0"/>
              <a:t>14/4/21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E079E-A73F-4849-9124-28612D2C8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B5ACE-2794-B04C-BD73-E688EF535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ADA77-0788-C34B-930E-6E77C78DF2B1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408599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66772-BF1B-B44C-A02D-C1C5980FF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50429-9B7F-E041-9B41-CAFA6EDD1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5A74D-2407-834C-847C-A219E8286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50BF-06A5-7C47-8DBC-402994D078D8}" type="datetimeFigureOut">
              <a:rPr lang="en-ES" smtClean="0"/>
              <a:t>14/4/21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2C885-12DC-774D-BADD-C8DD6A042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54E3F-56AF-C445-9B74-DAA8E3025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ADA77-0788-C34B-930E-6E77C78DF2B1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966437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6471E-0137-0B4E-A411-8D7FCF51F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D8DC1-1709-DE4F-B433-30A64DFE2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6200A-00BD-CA48-A6E9-889766714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50BF-06A5-7C47-8DBC-402994D078D8}" type="datetimeFigureOut">
              <a:rPr lang="en-ES" smtClean="0"/>
              <a:t>14/4/21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44DAB-41F6-FD4A-912D-C8A1F74FC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64008-709D-8C48-A455-3488516E5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ADA77-0788-C34B-930E-6E77C78DF2B1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654828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ABC33-60EF-9A43-AE91-E1E926686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316BE-A46E-D84B-BD20-1F95EDE88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30E9E8-3075-5949-B528-9296C79AD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D2015F-3790-EF4E-9F19-A1F4B0000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50BF-06A5-7C47-8DBC-402994D078D8}" type="datetimeFigureOut">
              <a:rPr lang="en-ES" smtClean="0"/>
              <a:t>14/4/21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0F78FF-BD06-4440-8726-F4AC96617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C6144-CF6D-CA49-8E9C-A83CCA54C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ADA77-0788-C34B-930E-6E77C78DF2B1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940832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6BD8B-B7CB-4A4F-89E0-71546863C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B14F77-E08C-4F4F-B420-A3F2DE4FF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61F17B-F33E-614D-A361-F911EBADCA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4E25C3-B5F7-4240-950A-03C7045D85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69A1E0-0EC3-5641-8DDF-9947599E9D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4C15E4-0D5C-0A4D-B362-2AC02D1FF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50BF-06A5-7C47-8DBC-402994D078D8}" type="datetimeFigureOut">
              <a:rPr lang="en-ES" smtClean="0"/>
              <a:t>14/4/21</a:t>
            </a:fld>
            <a:endParaRPr lang="en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B081EC-B333-274C-B45A-0F0A5B0AF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450C21-E39F-9446-AFB8-0B488EF6D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ADA77-0788-C34B-930E-6E77C78DF2B1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612938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D21ED-AD16-F64A-8067-3BF14879A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146794-E315-F04E-8657-97E5B1C17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50BF-06A5-7C47-8DBC-402994D078D8}" type="datetimeFigureOut">
              <a:rPr lang="en-ES" smtClean="0"/>
              <a:t>14/4/21</a:t>
            </a:fld>
            <a:endParaRPr lang="en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11FC65-CC11-814A-B9A1-836D4BE1B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BBDC94-D4CE-C94F-9633-71D6FBB6E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ADA77-0788-C34B-930E-6E77C78DF2B1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335375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22DB24-E4EE-DC4A-8381-2BBCD6EA4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50BF-06A5-7C47-8DBC-402994D078D8}" type="datetimeFigureOut">
              <a:rPr lang="en-ES" smtClean="0"/>
              <a:t>14/4/21</a:t>
            </a:fld>
            <a:endParaRPr lang="en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D56CF7-8250-E449-9743-45D774C6A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2623C-8511-1547-BFBC-DF514E802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ADA77-0788-C34B-930E-6E77C78DF2B1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812617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D857-344D-4E46-9FDB-2690DE6FA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E8100-E6EE-F547-9344-0E3BBF3BA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F900A7-BE76-4440-9614-185A290E35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5A3D14-61DB-124E-868A-1CD0E295E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50BF-06A5-7C47-8DBC-402994D078D8}" type="datetimeFigureOut">
              <a:rPr lang="en-ES" smtClean="0"/>
              <a:t>14/4/21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382F9A-2BB8-1949-AA3D-9EFE511CB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690275-47D9-4842-B881-326C6B9DD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ADA77-0788-C34B-930E-6E77C78DF2B1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793162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FC194-8A76-684A-80F2-902BC9F62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1C7BD8-E140-924E-80DD-9FBFF87F66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EF13E0-3FF1-EE4F-9D6F-4073FC729D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9746D4-0291-CD4C-B244-0B72370B4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50BF-06A5-7C47-8DBC-402994D078D8}" type="datetimeFigureOut">
              <a:rPr lang="en-ES" smtClean="0"/>
              <a:t>14/4/21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2FCC64-0D5B-2D4F-9E1B-930308CDF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45BDB5-4366-9644-9E1E-0F271858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ADA77-0788-C34B-930E-6E77C78DF2B1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382813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1EFDD7-5948-D945-87AB-0BD17DF66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FEB3C-7CEA-D64D-B1AB-AE8F722F8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5F7B0-4988-1549-A5E0-80CA08F95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650BF-06A5-7C47-8DBC-402994D078D8}" type="datetimeFigureOut">
              <a:rPr lang="en-ES" smtClean="0"/>
              <a:t>14/4/21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8EBAE-18BE-B045-BF96-F3F15F3A97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951B8-3EB2-7F44-88A7-BC782B6CA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ADA77-0788-C34B-930E-6E77C78DF2B1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698347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sea-msigdb.org/gsea/index.jsp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ware.broadinstitute.org/cancer/software/gsea/wiki/index.php/Data_formats" TargetMode="External"/><Relationship Id="rId7" Type="http://schemas.openxmlformats.org/officeDocument/2006/relationships/image" Target="../media/image118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46429-4409-254E-A275-A77B7AC4DE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ES" dirty="0"/>
              <a:t>Gene set enrichment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C1CE88-013B-6E4D-83F9-0F4A0500D8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ES" dirty="0"/>
              <a:t>Genomics sub-group meeting 3</a:t>
            </a:r>
          </a:p>
          <a:p>
            <a:r>
              <a:rPr lang="en-ES" dirty="0"/>
              <a:t>2020/02/17</a:t>
            </a:r>
          </a:p>
          <a:p>
            <a:r>
              <a:rPr lang="en-ES" dirty="0"/>
              <a:t>Jon Sánchez Valle</a:t>
            </a:r>
          </a:p>
        </p:txBody>
      </p:sp>
    </p:spTree>
    <p:extLst>
      <p:ext uri="{BB962C8B-B14F-4D97-AF65-F5344CB8AC3E}">
        <p14:creationId xmlns:p14="http://schemas.microsoft.com/office/powerpoint/2010/main" val="3208855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B5D9C-515A-A044-B80A-2799253A5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ES" dirty="0"/>
              <a:t>DAVID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3CFDE8-3717-CC4E-B2A0-853815CC89B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0352" y="0"/>
            <a:ext cx="7454900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B35E020-FE91-7841-A789-5A90D4E6B607}"/>
              </a:ext>
            </a:extLst>
          </p:cNvPr>
          <p:cNvGrpSpPr/>
          <p:nvPr/>
        </p:nvGrpSpPr>
        <p:grpSpPr>
          <a:xfrm>
            <a:off x="402942" y="1643868"/>
            <a:ext cx="2691830" cy="4223506"/>
            <a:chOff x="402942" y="1643868"/>
            <a:chExt cx="2691830" cy="422350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C9E27F-0F5A-5041-B55C-323F1E263587}"/>
                </a:ext>
              </a:extLst>
            </p:cNvPr>
            <p:cNvSpPr txBox="1"/>
            <p:nvPr/>
          </p:nvSpPr>
          <p:spPr>
            <a:xfrm>
              <a:off x="598151" y="1643868"/>
              <a:ext cx="23014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ES" dirty="0"/>
                <a:t>DAVID Functional Annotation Clustering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22AFAC-ABC0-1C41-8CB6-F611E90D48FC}"/>
                </a:ext>
              </a:extLst>
            </p:cNvPr>
            <p:cNvSpPr txBox="1"/>
            <p:nvPr/>
          </p:nvSpPr>
          <p:spPr>
            <a:xfrm>
              <a:off x="402942" y="2828835"/>
              <a:ext cx="269183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M</a:t>
              </a:r>
              <a:r>
                <a:rPr lang="en-ES" dirty="0"/>
                <a:t>easure relationships between anotated terms based on the association of their genes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1FE07F-A93F-A74C-BD07-2B1657AA6B8A}"/>
                </a:ext>
              </a:extLst>
            </p:cNvPr>
            <p:cNvSpPr txBox="1"/>
            <p:nvPr/>
          </p:nvSpPr>
          <p:spPr>
            <a:xfrm>
              <a:off x="402942" y="4667045"/>
              <a:ext cx="269183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 err="1"/>
                <a:t>Group</a:t>
              </a:r>
              <a:r>
                <a:rPr lang="es-ES" dirty="0"/>
                <a:t> similar and </a:t>
              </a:r>
              <a:r>
                <a:rPr lang="es-ES" dirty="0" err="1"/>
                <a:t>redundant</a:t>
              </a:r>
              <a:r>
                <a:rPr lang="es-ES" dirty="0"/>
                <a:t> </a:t>
              </a:r>
              <a:r>
                <a:rPr lang="es-ES" dirty="0" err="1"/>
                <a:t>annotations</a:t>
              </a:r>
              <a:r>
                <a:rPr lang="es-ES" dirty="0"/>
                <a:t> </a:t>
              </a:r>
              <a:r>
                <a:rPr lang="es-ES" dirty="0" err="1"/>
                <a:t>from</a:t>
              </a:r>
              <a:r>
                <a:rPr lang="es-ES" dirty="0"/>
                <a:t> </a:t>
              </a:r>
              <a:r>
                <a:rPr lang="es-ES" dirty="0" err="1"/>
                <a:t>the</a:t>
              </a:r>
              <a:r>
                <a:rPr lang="es-ES" dirty="0"/>
                <a:t> </a:t>
              </a:r>
              <a:r>
                <a:rPr lang="es-ES" dirty="0" err="1"/>
                <a:t>same</a:t>
              </a:r>
              <a:r>
                <a:rPr lang="es-ES" dirty="0"/>
                <a:t> </a:t>
              </a:r>
              <a:r>
                <a:rPr lang="es-ES" dirty="0" err="1"/>
                <a:t>or</a:t>
              </a:r>
              <a:r>
                <a:rPr lang="es-ES" dirty="0"/>
                <a:t> </a:t>
              </a:r>
              <a:r>
                <a:rPr lang="es-ES" dirty="0" err="1"/>
                <a:t>different</a:t>
              </a:r>
              <a:r>
                <a:rPr lang="es-ES" dirty="0"/>
                <a:t> </a:t>
              </a:r>
              <a:r>
                <a:rPr lang="es-ES" dirty="0" err="1"/>
                <a:t>resources</a:t>
              </a:r>
              <a:endParaRPr lang="en-ES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31BFB59-82BD-A047-B53B-A353AB739D8C}"/>
                </a:ext>
              </a:extLst>
            </p:cNvPr>
            <p:cNvCxnSpPr>
              <a:cxnSpLocks/>
            </p:cNvCxnSpPr>
            <p:nvPr/>
          </p:nvCxnSpPr>
          <p:spPr>
            <a:xfrm>
              <a:off x="1727770" y="2249103"/>
              <a:ext cx="0" cy="65842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2EF78B1-7DBC-C647-B1C5-77C1038125C1}"/>
                </a:ext>
              </a:extLst>
            </p:cNvPr>
            <p:cNvCxnSpPr>
              <a:cxnSpLocks/>
            </p:cNvCxnSpPr>
            <p:nvPr/>
          </p:nvCxnSpPr>
          <p:spPr>
            <a:xfrm>
              <a:off x="1727770" y="4008616"/>
              <a:ext cx="0" cy="65842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4FBE926-7245-844C-9037-FCC79568ED1F}"/>
              </a:ext>
            </a:extLst>
          </p:cNvPr>
          <p:cNvSpPr txBox="1"/>
          <p:nvPr/>
        </p:nvSpPr>
        <p:spPr>
          <a:xfrm>
            <a:off x="7366571" y="2357625"/>
            <a:ext cx="8215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200" dirty="0"/>
              <a:t>hyperlinks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4F800C6-D3A6-734D-A1E4-7C5BA26B7873}"/>
              </a:ext>
            </a:extLst>
          </p:cNvPr>
          <p:cNvCxnSpPr>
            <a:cxnSpLocks/>
          </p:cNvCxnSpPr>
          <p:nvPr/>
        </p:nvCxnSpPr>
        <p:spPr>
          <a:xfrm>
            <a:off x="7726165" y="2578316"/>
            <a:ext cx="0" cy="424409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48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D3D947E8-0EE0-DF4A-8247-65CD8D730BF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7004" y="5022382"/>
            <a:ext cx="6407950" cy="15235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69BA4-E70D-F645-B0B8-1F84776C9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041312" cy="1325563"/>
          </a:xfrm>
        </p:spPr>
        <p:txBody>
          <a:bodyPr/>
          <a:lstStyle/>
          <a:p>
            <a:r>
              <a:rPr lang="en-ES" dirty="0"/>
              <a:t>DAVID </a:t>
            </a:r>
            <a:r>
              <a:rPr lang="en-ES" sz="3000" dirty="0"/>
              <a:t>(Database for Annotation, Visualization, and Integrated Discovery)</a:t>
            </a:r>
          </a:p>
        </p:txBody>
      </p:sp>
      <p:pic>
        <p:nvPicPr>
          <p:cNvPr id="11" name="Picture 10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28889FAC-2E0E-FA43-AA00-6277C433530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2086" y="3192698"/>
            <a:ext cx="5175321" cy="13917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52F58D-EA25-1B45-A63B-CFD6AC01F7FE}"/>
              </a:ext>
            </a:extLst>
          </p:cNvPr>
          <p:cNvSpPr txBox="1"/>
          <p:nvPr/>
        </p:nvSpPr>
        <p:spPr>
          <a:xfrm rot="16200000">
            <a:off x="1862476" y="3532901"/>
            <a:ext cx="1729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Nucleic</a:t>
            </a:r>
            <a:r>
              <a:rPr lang="es-ES" dirty="0"/>
              <a:t> </a:t>
            </a:r>
            <a:r>
              <a:rPr lang="es-ES" dirty="0" err="1"/>
              <a:t>Acids</a:t>
            </a:r>
            <a:r>
              <a:rPr lang="es-ES" dirty="0"/>
              <a:t> </a:t>
            </a:r>
            <a:r>
              <a:rPr lang="es-ES" dirty="0" err="1"/>
              <a:t>Research</a:t>
            </a:r>
            <a:endParaRPr lang="en-E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059E09-E297-CB48-A19E-E77F008B0233}"/>
              </a:ext>
            </a:extLst>
          </p:cNvPr>
          <p:cNvGrpSpPr/>
          <p:nvPr/>
        </p:nvGrpSpPr>
        <p:grpSpPr>
          <a:xfrm>
            <a:off x="1986306" y="1250959"/>
            <a:ext cx="7582932" cy="1799288"/>
            <a:chOff x="1986306" y="1250959"/>
            <a:chExt cx="7582932" cy="1799288"/>
          </a:xfrm>
        </p:grpSpPr>
        <p:pic>
          <p:nvPicPr>
            <p:cNvPr id="13" name="Content Placeholder 4" descr="Text&#10;&#10;Description automatically generated">
              <a:extLst>
                <a:ext uri="{FF2B5EF4-FFF2-40B4-BE49-F238E27FC236}">
                  <a16:creationId xmlns:a16="http://schemas.microsoft.com/office/drawing/2014/main" id="{3388465D-4F21-914D-8DD3-7AE917F47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55638" y="1250959"/>
              <a:ext cx="7213600" cy="14732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689245-94BF-524C-9A8A-DF5DE76DC728}"/>
                </a:ext>
              </a:extLst>
            </p:cNvPr>
            <p:cNvSpPr txBox="1"/>
            <p:nvPr/>
          </p:nvSpPr>
          <p:spPr>
            <a:xfrm>
              <a:off x="2355638" y="2721922"/>
              <a:ext cx="13656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1400" dirty="0"/>
                <a:t>14 August, 2003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A218B3-7701-974D-B4B7-5D934F21D784}"/>
                </a:ext>
              </a:extLst>
            </p:cNvPr>
            <p:cNvSpPr txBox="1"/>
            <p:nvPr/>
          </p:nvSpPr>
          <p:spPr>
            <a:xfrm rot="16200000">
              <a:off x="1305991" y="1999209"/>
              <a:ext cx="17299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G</a:t>
              </a:r>
              <a:r>
                <a:rPr lang="en-ES" dirty="0"/>
                <a:t>enome Biology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847DCB-BD4F-AD43-A957-C72E511B599D}"/>
                </a:ext>
              </a:extLst>
            </p:cNvPr>
            <p:cNvSpPr txBox="1"/>
            <p:nvPr/>
          </p:nvSpPr>
          <p:spPr>
            <a:xfrm>
              <a:off x="3721333" y="2680915"/>
              <a:ext cx="15599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4,145 citations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FF78C2D-7364-FE40-A34F-561BFD91044F}"/>
              </a:ext>
            </a:extLst>
          </p:cNvPr>
          <p:cNvSpPr txBox="1"/>
          <p:nvPr/>
        </p:nvSpPr>
        <p:spPr>
          <a:xfrm>
            <a:off x="3721333" y="4536382"/>
            <a:ext cx="138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781 citations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40A516-3756-D646-B492-452E7977D7B5}"/>
              </a:ext>
            </a:extLst>
          </p:cNvPr>
          <p:cNvSpPr txBox="1"/>
          <p:nvPr/>
        </p:nvSpPr>
        <p:spPr>
          <a:xfrm>
            <a:off x="2355637" y="4587707"/>
            <a:ext cx="1410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400" dirty="0"/>
              <a:t>22 January, 2007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F52BFB-6060-4947-B433-B8BB922B201A}"/>
              </a:ext>
            </a:extLst>
          </p:cNvPr>
          <p:cNvSpPr txBox="1"/>
          <p:nvPr/>
        </p:nvSpPr>
        <p:spPr>
          <a:xfrm rot="16200000">
            <a:off x="1391576" y="5764340"/>
            <a:ext cx="172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</a:t>
            </a:r>
            <a:r>
              <a:rPr lang="en-ES" dirty="0"/>
              <a:t>enome Biology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655658-65BA-4146-BDCC-91BAABF740D4}"/>
              </a:ext>
            </a:extLst>
          </p:cNvPr>
          <p:cNvSpPr txBox="1"/>
          <p:nvPr/>
        </p:nvSpPr>
        <p:spPr>
          <a:xfrm>
            <a:off x="2404291" y="6495259"/>
            <a:ext cx="15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400" dirty="0"/>
              <a:t>4 September, 2007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6566E9-DF85-AB4F-A9C8-1F73F7ED265B}"/>
              </a:ext>
            </a:extLst>
          </p:cNvPr>
          <p:cNvSpPr txBox="1"/>
          <p:nvPr/>
        </p:nvSpPr>
        <p:spPr>
          <a:xfrm>
            <a:off x="3896060" y="6444963"/>
            <a:ext cx="138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887 citations</a:t>
            </a:r>
          </a:p>
        </p:txBody>
      </p:sp>
    </p:spTree>
    <p:extLst>
      <p:ext uri="{BB962C8B-B14F-4D97-AF65-F5344CB8AC3E}">
        <p14:creationId xmlns:p14="http://schemas.microsoft.com/office/powerpoint/2010/main" val="1361794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B5D9C-515A-A044-B80A-2799253A5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ES" dirty="0"/>
              <a:t>DAVID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C9EEA9-4BA2-E04F-BF9A-735AE6EE813E}"/>
              </a:ext>
            </a:extLst>
          </p:cNvPr>
          <p:cNvSpPr txBox="1"/>
          <p:nvPr/>
        </p:nvSpPr>
        <p:spPr>
          <a:xfrm>
            <a:off x="2686124" y="662781"/>
            <a:ext cx="681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Measure functional relations of gene-pairs based on their annotations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4B0F432-96B7-B444-B016-4305989F77D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2850" y="1131442"/>
            <a:ext cx="9766300" cy="4800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49A78C-E8AC-2043-B6E6-32F3743AF6D6}"/>
              </a:ext>
            </a:extLst>
          </p:cNvPr>
          <p:cNvSpPr txBox="1"/>
          <p:nvPr/>
        </p:nvSpPr>
        <p:spPr>
          <a:xfrm>
            <a:off x="6667928" y="3678148"/>
            <a:ext cx="1984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400" b="1" dirty="0">
                <a:solidFill>
                  <a:srgbClr val="FF0000"/>
                </a:solidFill>
              </a:rPr>
              <a:t>Observed co-occurrence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BF16D953-C4FA-E24A-AE9D-5242BAE1FF4C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 flipV="1">
            <a:off x="6554912" y="3832037"/>
            <a:ext cx="113016" cy="253216"/>
          </a:xfrm>
          <a:prstGeom prst="bentConnector2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1B8472B-E1A2-E344-A0F8-8D1935198A23}"/>
              </a:ext>
            </a:extLst>
          </p:cNvPr>
          <p:cNvSpPr txBox="1"/>
          <p:nvPr/>
        </p:nvSpPr>
        <p:spPr>
          <a:xfrm>
            <a:off x="6667928" y="4469908"/>
            <a:ext cx="193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400" b="1" dirty="0">
                <a:solidFill>
                  <a:srgbClr val="FF0000"/>
                </a:solidFill>
              </a:rPr>
              <a:t>Chance of co-occurence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26E8BC03-162D-954B-BE0C-09FC32B71246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6554912" y="4623797"/>
            <a:ext cx="113016" cy="253216"/>
          </a:xfrm>
          <a:prstGeom prst="bentConnector2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5FB7D8-6523-E448-B78C-C40795E20495}"/>
              </a:ext>
            </a:extLst>
          </p:cNvPr>
          <p:cNvSpPr txBox="1"/>
          <p:nvPr/>
        </p:nvSpPr>
        <p:spPr>
          <a:xfrm>
            <a:off x="6780944" y="6085931"/>
            <a:ext cx="4607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400" b="1" dirty="0">
                <a:solidFill>
                  <a:srgbClr val="FF0000"/>
                </a:solidFill>
              </a:rPr>
              <a:t>Degree of annotation co-occurrence betwe</a:t>
            </a:r>
            <a:r>
              <a:rPr lang="en-GB" sz="1400" b="1" dirty="0">
                <a:solidFill>
                  <a:srgbClr val="FF0000"/>
                </a:solidFill>
              </a:rPr>
              <a:t>e</a:t>
            </a:r>
            <a:r>
              <a:rPr lang="en-ES" sz="1400" b="1" dirty="0">
                <a:solidFill>
                  <a:srgbClr val="FF0000"/>
                </a:solidFill>
              </a:rPr>
              <a:t>n genes a and b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EFA92F8A-921A-934B-A07B-BDA9A523A96C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>
            <a:off x="6554912" y="5726558"/>
            <a:ext cx="226033" cy="513262"/>
          </a:xfrm>
          <a:prstGeom prst="bentConnector2">
            <a:avLst/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194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B5D9C-515A-A044-B80A-2799253A5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ES" dirty="0"/>
              <a:t>DAVID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95C3E14F-06B3-5B4C-A8F1-35F4F4C5530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25550"/>
            <a:ext cx="7252914" cy="3819061"/>
          </a:xfrm>
          <a:prstGeom prst="rect">
            <a:avLst/>
          </a:prstGeom>
        </p:spPr>
      </p:pic>
      <p:pic>
        <p:nvPicPr>
          <p:cNvPr id="6" name="Picture 5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2D4B609E-8879-C04C-B94D-44426CF53E9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7933" y="886218"/>
            <a:ext cx="4894067" cy="435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30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AC3AE1-8CF5-9E49-A45B-28F4760C5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ES" dirty="0"/>
              <a:t>DAVID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E7E72A3-64A3-2142-90E4-7CA62054394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7039" y="0"/>
            <a:ext cx="6089046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C03D2C-9ACF-EF4D-84C5-DA02D677C4E9}"/>
              </a:ext>
            </a:extLst>
          </p:cNvPr>
          <p:cNvSpPr txBox="1"/>
          <p:nvPr/>
        </p:nvSpPr>
        <p:spPr>
          <a:xfrm>
            <a:off x="113016" y="1150706"/>
            <a:ext cx="26610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dirty="0"/>
              <a:t>Agglomeration method to classify a gene list into functionally related groups based on the functional similarity scores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AB12F15-5319-7D46-848D-4D5C901ACAAE}"/>
              </a:ext>
            </a:extLst>
          </p:cNvPr>
          <p:cNvGrpSpPr/>
          <p:nvPr/>
        </p:nvGrpSpPr>
        <p:grpSpPr>
          <a:xfrm>
            <a:off x="113016" y="2607486"/>
            <a:ext cx="2655727" cy="720802"/>
            <a:chOff x="113016" y="2607486"/>
            <a:chExt cx="2655727" cy="72080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5186554-48D8-3F4A-A4FD-B88D6ADF590E}"/>
                </a:ext>
              </a:extLst>
            </p:cNvPr>
            <p:cNvSpPr txBox="1"/>
            <p:nvPr/>
          </p:nvSpPr>
          <p:spPr>
            <a:xfrm>
              <a:off x="113016" y="2958956"/>
              <a:ext cx="26557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K-means, FANNY and SOM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FC5F5D7-6E5F-3941-AF36-018F09648C17}"/>
                </a:ext>
              </a:extLst>
            </p:cNvPr>
            <p:cNvCxnSpPr>
              <a:cxnSpLocks/>
            </p:cNvCxnSpPr>
            <p:nvPr/>
          </p:nvCxnSpPr>
          <p:spPr>
            <a:xfrm>
              <a:off x="1378449" y="2607486"/>
              <a:ext cx="0" cy="4006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5088195-88B0-6D44-A922-8A918574264B}"/>
              </a:ext>
            </a:extLst>
          </p:cNvPr>
          <p:cNvGrpSpPr/>
          <p:nvPr/>
        </p:nvGrpSpPr>
        <p:grpSpPr>
          <a:xfrm>
            <a:off x="113016" y="3158859"/>
            <a:ext cx="2655727" cy="1558838"/>
            <a:chOff x="113016" y="3158859"/>
            <a:chExt cx="2655727" cy="155883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3A9B09B-6176-944E-9D69-FE719790394A}"/>
                </a:ext>
              </a:extLst>
            </p:cNvPr>
            <p:cNvSpPr txBox="1"/>
            <p:nvPr/>
          </p:nvSpPr>
          <p:spPr>
            <a:xfrm>
              <a:off x="113016" y="3794367"/>
              <a:ext cx="26557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ES" dirty="0"/>
                <a:t>Heuristic fuzzy multiple-linkage partitioning agglomeration approach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C8E197C-F74E-3342-B61E-C4468DD71C6C}"/>
                </a:ext>
              </a:extLst>
            </p:cNvPr>
            <p:cNvCxnSpPr>
              <a:cxnSpLocks/>
            </p:cNvCxnSpPr>
            <p:nvPr/>
          </p:nvCxnSpPr>
          <p:spPr>
            <a:xfrm>
              <a:off x="1378449" y="3393729"/>
              <a:ext cx="0" cy="4006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3EC0FF5-716D-2048-AB41-707B121B0604}"/>
                </a:ext>
              </a:extLst>
            </p:cNvPr>
            <p:cNvCxnSpPr>
              <a:cxnSpLocks/>
            </p:cNvCxnSpPr>
            <p:nvPr/>
          </p:nvCxnSpPr>
          <p:spPr>
            <a:xfrm>
              <a:off x="122505" y="3158859"/>
              <a:ext cx="2511888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6B5CD4E-46AE-A940-9C34-6693DC7B1049}"/>
              </a:ext>
            </a:extLst>
          </p:cNvPr>
          <p:cNvGrpSpPr/>
          <p:nvPr/>
        </p:nvGrpSpPr>
        <p:grpSpPr>
          <a:xfrm>
            <a:off x="8763376" y="822499"/>
            <a:ext cx="3416529" cy="4971360"/>
            <a:chOff x="8763376" y="339615"/>
            <a:chExt cx="3416529" cy="497136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66A771B-6028-C34F-948D-A1FA2E9AA5A5}"/>
                </a:ext>
              </a:extLst>
            </p:cNvPr>
            <p:cNvSpPr txBox="1"/>
            <p:nvPr/>
          </p:nvSpPr>
          <p:spPr>
            <a:xfrm>
              <a:off x="8852799" y="339615"/>
              <a:ext cx="30481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ES" dirty="0"/>
                <a:t>Evaluate the quality of the agglomeration algorithm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C75EDA9-2B68-1B41-BD17-5789EB69F25B}"/>
                </a:ext>
              </a:extLst>
            </p:cNvPr>
            <p:cNvSpPr txBox="1"/>
            <p:nvPr/>
          </p:nvSpPr>
          <p:spPr>
            <a:xfrm>
              <a:off x="8852799" y="1316599"/>
              <a:ext cx="304810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R</a:t>
              </a:r>
              <a:r>
                <a:rPr lang="en-ES" dirty="0"/>
                <a:t>andomly select genes that belong to the same protein family (kinases, phosphatases…)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1553D3E-91CB-0348-99A9-607805FCB958}"/>
                </a:ext>
              </a:extLst>
            </p:cNvPr>
            <p:cNvSpPr txBox="1"/>
            <p:nvPr/>
          </p:nvSpPr>
          <p:spPr>
            <a:xfrm>
              <a:off x="8852799" y="2754284"/>
              <a:ext cx="3048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Classify the genes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78F764-9E51-6040-8778-C440E3356C65}"/>
                </a:ext>
              </a:extLst>
            </p:cNvPr>
            <p:cNvSpPr txBox="1"/>
            <p:nvPr/>
          </p:nvSpPr>
          <p:spPr>
            <a:xfrm>
              <a:off x="8763376" y="3594048"/>
              <a:ext cx="152105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Genes not classified into the group they belong to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E91B490-75A7-3244-B62A-6E947278E4F0}"/>
                </a:ext>
              </a:extLst>
            </p:cNvPr>
            <p:cNvSpPr txBox="1"/>
            <p:nvPr/>
          </p:nvSpPr>
          <p:spPr>
            <a:xfrm>
              <a:off x="10658850" y="3594048"/>
              <a:ext cx="152105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Genes classified into groups they don’t belong to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27E6C4F-CA68-C947-BE4F-D0B4A318B095}"/>
                </a:ext>
              </a:extLst>
            </p:cNvPr>
            <p:cNvSpPr txBox="1"/>
            <p:nvPr/>
          </p:nvSpPr>
          <p:spPr>
            <a:xfrm>
              <a:off x="8763376" y="4972421"/>
              <a:ext cx="15210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1-2%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B8C055-D85C-4C47-B046-EFAC733E6FCD}"/>
                </a:ext>
              </a:extLst>
            </p:cNvPr>
            <p:cNvSpPr txBox="1"/>
            <p:nvPr/>
          </p:nvSpPr>
          <p:spPr>
            <a:xfrm>
              <a:off x="10658849" y="4972421"/>
              <a:ext cx="15210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2-5%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40F5507-7F09-9043-BB69-95D5032C30F4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 flipH="1">
              <a:off x="9523904" y="3144898"/>
              <a:ext cx="832398" cy="4491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C779B6E-B329-7B48-9270-0A66451D0D6D}"/>
                </a:ext>
              </a:extLst>
            </p:cNvPr>
            <p:cNvCxnSpPr>
              <a:cxnSpLocks/>
            </p:cNvCxnSpPr>
            <p:nvPr/>
          </p:nvCxnSpPr>
          <p:spPr>
            <a:xfrm>
              <a:off x="10376851" y="985946"/>
              <a:ext cx="0" cy="4006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39BC0C7-CB2E-8841-B980-8DED094286C2}"/>
                </a:ext>
              </a:extLst>
            </p:cNvPr>
            <p:cNvCxnSpPr>
              <a:cxnSpLocks/>
            </p:cNvCxnSpPr>
            <p:nvPr/>
          </p:nvCxnSpPr>
          <p:spPr>
            <a:xfrm>
              <a:off x="10354542" y="2461562"/>
              <a:ext cx="0" cy="4006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AB2E90A-F50D-4946-AFB6-F178F169669E}"/>
                </a:ext>
              </a:extLst>
            </p:cNvPr>
            <p:cNvCxnSpPr>
              <a:cxnSpLocks/>
              <a:stCxn id="19" idx="2"/>
              <a:endCxn id="22" idx="0"/>
            </p:cNvCxnSpPr>
            <p:nvPr/>
          </p:nvCxnSpPr>
          <p:spPr>
            <a:xfrm>
              <a:off x="10376851" y="3123616"/>
              <a:ext cx="1042527" cy="4704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0C26D08-9429-3840-9563-6D62D4A64EB6}"/>
                </a:ext>
              </a:extLst>
            </p:cNvPr>
            <p:cNvCxnSpPr>
              <a:cxnSpLocks/>
            </p:cNvCxnSpPr>
            <p:nvPr/>
          </p:nvCxnSpPr>
          <p:spPr>
            <a:xfrm>
              <a:off x="9510108" y="4582057"/>
              <a:ext cx="0" cy="4006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1D54BFA-EBE3-B14F-91D8-2C283954ABAC}"/>
                </a:ext>
              </a:extLst>
            </p:cNvPr>
            <p:cNvCxnSpPr>
              <a:cxnSpLocks/>
            </p:cNvCxnSpPr>
            <p:nvPr/>
          </p:nvCxnSpPr>
          <p:spPr>
            <a:xfrm>
              <a:off x="11419376" y="4616060"/>
              <a:ext cx="0" cy="4006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530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AC3AE1-8CF5-9E49-A45B-28F4760C5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ES" dirty="0"/>
              <a:t>DAVID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83AB8D-5A66-2145-8FC4-05EB61B7DC02}"/>
              </a:ext>
            </a:extLst>
          </p:cNvPr>
          <p:cNvSpPr txBox="1"/>
          <p:nvPr/>
        </p:nvSpPr>
        <p:spPr>
          <a:xfrm>
            <a:off x="153231" y="1679920"/>
            <a:ext cx="683065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dirty="0"/>
              <a:t>Which functional gene groups are more significant for the experiment?</a:t>
            </a:r>
          </a:p>
          <a:p>
            <a:pPr algn="ctr"/>
            <a:r>
              <a:rPr lang="en-ES" sz="1600" dirty="0"/>
              <a:t>(</a:t>
            </a:r>
            <a:r>
              <a:rPr lang="en-ES" sz="1600" i="1" dirty="0"/>
              <a:t>order the groups by their relative importance</a:t>
            </a:r>
            <a:r>
              <a:rPr lang="en-ES" sz="1600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533980-8D3A-904F-93E6-62FA37B3B1DD}"/>
              </a:ext>
            </a:extLst>
          </p:cNvPr>
          <p:cNvSpPr txBox="1"/>
          <p:nvPr/>
        </p:nvSpPr>
        <p:spPr>
          <a:xfrm>
            <a:off x="830494" y="2682317"/>
            <a:ext cx="5476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dirty="0"/>
              <a:t>A gene group </a:t>
            </a:r>
            <a:r>
              <a:rPr lang="en-GB" dirty="0"/>
              <a:t>is more important if the majority of the genes are associated with highly enriched terms</a:t>
            </a:r>
            <a:endParaRPr lang="en-E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461E98-F5FA-8845-9307-5D15F66BB582}"/>
              </a:ext>
            </a:extLst>
          </p:cNvPr>
          <p:cNvSpPr txBox="1"/>
          <p:nvPr/>
        </p:nvSpPr>
        <p:spPr>
          <a:xfrm>
            <a:off x="830494" y="3635424"/>
            <a:ext cx="5476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Geometric</a:t>
            </a:r>
            <a:r>
              <a:rPr lang="es-ES" dirty="0"/>
              <a:t> mean of </a:t>
            </a:r>
            <a:r>
              <a:rPr lang="es-ES" dirty="0" err="1"/>
              <a:t>the</a:t>
            </a:r>
            <a:r>
              <a:rPr lang="es-ES" dirty="0"/>
              <a:t> EASE scores </a:t>
            </a:r>
            <a:r>
              <a:rPr lang="es-ES" dirty="0" err="1"/>
              <a:t>associated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terms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belong</a:t>
            </a:r>
            <a:r>
              <a:rPr lang="es-ES" dirty="0"/>
              <a:t> to </a:t>
            </a:r>
            <a:r>
              <a:rPr lang="es-ES" dirty="0" err="1"/>
              <a:t>the</a:t>
            </a:r>
            <a:r>
              <a:rPr lang="es-ES" dirty="0"/>
              <a:t> gene </a:t>
            </a:r>
            <a:r>
              <a:rPr lang="es-ES" dirty="0" err="1"/>
              <a:t>group</a:t>
            </a:r>
            <a:endParaRPr lang="es-ES" dirty="0"/>
          </a:p>
          <a:p>
            <a:pPr algn="ctr"/>
            <a:r>
              <a:rPr lang="es-ES" dirty="0"/>
              <a:t>(</a:t>
            </a:r>
            <a:r>
              <a:rPr lang="es-ES" dirty="0" err="1"/>
              <a:t>both</a:t>
            </a:r>
            <a:r>
              <a:rPr lang="es-ES" dirty="0"/>
              <a:t> </a:t>
            </a:r>
            <a:r>
              <a:rPr lang="es-ES" dirty="0" err="1"/>
              <a:t>significant</a:t>
            </a:r>
            <a:r>
              <a:rPr lang="es-ES" dirty="0"/>
              <a:t> and non-</a:t>
            </a:r>
            <a:r>
              <a:rPr lang="es-ES" dirty="0" err="1"/>
              <a:t>significant</a:t>
            </a:r>
            <a:r>
              <a:rPr lang="es-ES" dirty="0"/>
              <a:t>)</a:t>
            </a:r>
            <a:endParaRPr lang="en-ES" dirty="0"/>
          </a:p>
        </p:txBody>
      </p:sp>
      <p:pic>
        <p:nvPicPr>
          <p:cNvPr id="8" name="Picture 7" descr="Graphical user interface, table&#10;&#10;Description automatically generated with medium confidence">
            <a:extLst>
              <a:ext uri="{FF2B5EF4-FFF2-40B4-BE49-F238E27FC236}">
                <a16:creationId xmlns:a16="http://schemas.microsoft.com/office/drawing/2014/main" id="{2A04D858-346D-6645-9A10-CA7EFA839D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0738" y="2543087"/>
            <a:ext cx="4839128" cy="26918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5588AA-BA4C-5B4E-B27D-8B6C4F0F6F8D}"/>
              </a:ext>
            </a:extLst>
          </p:cNvPr>
          <p:cNvSpPr txBox="1"/>
          <p:nvPr/>
        </p:nvSpPr>
        <p:spPr>
          <a:xfrm>
            <a:off x="2286507" y="4865530"/>
            <a:ext cx="2564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ES" dirty="0"/>
              <a:t>inus log transformation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05CB43-22B7-544D-83D0-97C679915D7F}"/>
              </a:ext>
            </a:extLst>
          </p:cNvPr>
          <p:cNvSpPr txBox="1"/>
          <p:nvPr/>
        </p:nvSpPr>
        <p:spPr>
          <a:xfrm>
            <a:off x="2336264" y="5541638"/>
            <a:ext cx="246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Group</a:t>
            </a:r>
            <a:r>
              <a:rPr lang="es-ES" dirty="0"/>
              <a:t> </a:t>
            </a:r>
            <a:r>
              <a:rPr lang="es-ES" dirty="0" err="1"/>
              <a:t>enrichment</a:t>
            </a:r>
            <a:r>
              <a:rPr lang="es-ES" dirty="0"/>
              <a:t> score</a:t>
            </a:r>
            <a:endParaRPr lang="en-E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27C40D-043E-9041-BC83-305232B64AC8}"/>
              </a:ext>
            </a:extLst>
          </p:cNvPr>
          <p:cNvCxnSpPr>
            <a:cxnSpLocks/>
          </p:cNvCxnSpPr>
          <p:nvPr/>
        </p:nvCxnSpPr>
        <p:spPr>
          <a:xfrm>
            <a:off x="3595907" y="2295473"/>
            <a:ext cx="0" cy="400638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8E78622-778C-6546-9C26-7EDC51BB76EB}"/>
              </a:ext>
            </a:extLst>
          </p:cNvPr>
          <p:cNvCxnSpPr>
            <a:cxnSpLocks/>
          </p:cNvCxnSpPr>
          <p:nvPr/>
        </p:nvCxnSpPr>
        <p:spPr>
          <a:xfrm>
            <a:off x="3594147" y="3267237"/>
            <a:ext cx="0" cy="400638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C904179-5BA3-8C41-B26A-3D91EC48EDC7}"/>
              </a:ext>
            </a:extLst>
          </p:cNvPr>
          <p:cNvCxnSpPr>
            <a:cxnSpLocks/>
          </p:cNvCxnSpPr>
          <p:nvPr/>
        </p:nvCxnSpPr>
        <p:spPr>
          <a:xfrm>
            <a:off x="3594147" y="4538206"/>
            <a:ext cx="0" cy="400638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103EB6C-F3D0-3E4E-9E40-4989DF7D4D47}"/>
              </a:ext>
            </a:extLst>
          </p:cNvPr>
          <p:cNvCxnSpPr>
            <a:cxnSpLocks/>
          </p:cNvCxnSpPr>
          <p:nvPr/>
        </p:nvCxnSpPr>
        <p:spPr>
          <a:xfrm>
            <a:off x="3594147" y="5214314"/>
            <a:ext cx="0" cy="400638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8965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AC3AE1-8CF5-9E49-A45B-28F4760C5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ES" dirty="0"/>
              <a:t>DAVID</a:t>
            </a:r>
          </a:p>
        </p:txBody>
      </p:sp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81A08EB8-5A25-7F4E-A7B8-06D7CA77E79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915" y="1582219"/>
            <a:ext cx="6006864" cy="4252860"/>
          </a:xfrm>
          <a:prstGeom prst="rect">
            <a:avLst/>
          </a:prstGeom>
        </p:spPr>
      </p:pic>
      <p:pic>
        <p:nvPicPr>
          <p:cNvPr id="16" name="Picture 1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F9493BA-9F49-0246-93B7-D3425D8B7F7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4693" y="0"/>
            <a:ext cx="5024366" cy="68580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4B78A3-53B2-EB44-AD0B-729C230EBB3C}"/>
              </a:ext>
            </a:extLst>
          </p:cNvPr>
          <p:cNvCxnSpPr>
            <a:cxnSpLocks/>
          </p:cNvCxnSpPr>
          <p:nvPr/>
        </p:nvCxnSpPr>
        <p:spPr>
          <a:xfrm>
            <a:off x="6193509" y="3195318"/>
            <a:ext cx="410910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508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B5D9C-515A-A044-B80A-2799253A5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ES" dirty="0"/>
              <a:t>DAVID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3CFDE8-3717-CC4E-B2A0-853815CC89B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0352" y="0"/>
            <a:ext cx="74549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C9E27F-0F5A-5041-B55C-323F1E263587}"/>
              </a:ext>
            </a:extLst>
          </p:cNvPr>
          <p:cNvSpPr txBox="1"/>
          <p:nvPr/>
        </p:nvSpPr>
        <p:spPr>
          <a:xfrm>
            <a:off x="598151" y="1643868"/>
            <a:ext cx="2301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dirty="0"/>
              <a:t>DAVID Functional Annotation Clustering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22AFAC-ABC0-1C41-8CB6-F611E90D48FC}"/>
              </a:ext>
            </a:extLst>
          </p:cNvPr>
          <p:cNvSpPr txBox="1"/>
          <p:nvPr/>
        </p:nvSpPr>
        <p:spPr>
          <a:xfrm>
            <a:off x="402942" y="2828835"/>
            <a:ext cx="26918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</a:t>
            </a:r>
            <a:r>
              <a:rPr lang="en-ES" dirty="0"/>
              <a:t>easure relationships between anotated terms based on the association of their genes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1FE07F-A93F-A74C-BD07-2B1657AA6B8A}"/>
              </a:ext>
            </a:extLst>
          </p:cNvPr>
          <p:cNvSpPr txBox="1"/>
          <p:nvPr/>
        </p:nvSpPr>
        <p:spPr>
          <a:xfrm>
            <a:off x="402942" y="4667045"/>
            <a:ext cx="26918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Group</a:t>
            </a:r>
            <a:r>
              <a:rPr lang="es-ES" dirty="0"/>
              <a:t> similar and </a:t>
            </a:r>
            <a:r>
              <a:rPr lang="es-ES" dirty="0" err="1"/>
              <a:t>redundant</a:t>
            </a:r>
            <a:r>
              <a:rPr lang="es-ES" dirty="0"/>
              <a:t> </a:t>
            </a:r>
            <a:r>
              <a:rPr lang="es-ES" dirty="0" err="1"/>
              <a:t>annotations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same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resources</a:t>
            </a:r>
            <a:endParaRPr lang="en-E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31BFB59-82BD-A047-B53B-A353AB739D8C}"/>
              </a:ext>
            </a:extLst>
          </p:cNvPr>
          <p:cNvCxnSpPr>
            <a:cxnSpLocks/>
          </p:cNvCxnSpPr>
          <p:nvPr/>
        </p:nvCxnSpPr>
        <p:spPr>
          <a:xfrm>
            <a:off x="1727770" y="2249103"/>
            <a:ext cx="0" cy="658429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EF78B1-7DBC-C647-B1C5-77C1038125C1}"/>
              </a:ext>
            </a:extLst>
          </p:cNvPr>
          <p:cNvCxnSpPr>
            <a:cxnSpLocks/>
          </p:cNvCxnSpPr>
          <p:nvPr/>
        </p:nvCxnSpPr>
        <p:spPr>
          <a:xfrm>
            <a:off x="1727770" y="4008616"/>
            <a:ext cx="0" cy="658429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FBE926-7245-844C-9037-FCC79568ED1F}"/>
              </a:ext>
            </a:extLst>
          </p:cNvPr>
          <p:cNvSpPr txBox="1"/>
          <p:nvPr/>
        </p:nvSpPr>
        <p:spPr>
          <a:xfrm>
            <a:off x="7366571" y="2357625"/>
            <a:ext cx="8215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200" dirty="0"/>
              <a:t>hyperlinks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4F800C6-D3A6-734D-A1E4-7C5BA26B7873}"/>
              </a:ext>
            </a:extLst>
          </p:cNvPr>
          <p:cNvCxnSpPr>
            <a:cxnSpLocks/>
          </p:cNvCxnSpPr>
          <p:nvPr/>
        </p:nvCxnSpPr>
        <p:spPr>
          <a:xfrm>
            <a:off x="7726165" y="2578316"/>
            <a:ext cx="0" cy="424409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06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B5D9C-515A-A044-B80A-2799253A5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ES" dirty="0"/>
              <a:t>DAVID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6AFD6FA-3E61-4D4E-94B5-3A8D3280A1B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25563"/>
            <a:ext cx="12192000" cy="4829990"/>
          </a:xfrm>
          <a:prstGeom prst="rect">
            <a:avLst/>
          </a:prstGeom>
        </p:spPr>
      </p:pic>
      <p:pic>
        <p:nvPicPr>
          <p:cNvPr id="6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24E865B-D8A4-664E-867D-D2C7B1E8B7A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56754"/>
            <a:ext cx="12192000" cy="5567609"/>
          </a:xfrm>
          <a:prstGeom prst="rect">
            <a:avLst/>
          </a:prstGeom>
        </p:spPr>
      </p:pic>
      <p:pic>
        <p:nvPicPr>
          <p:cNvPr id="8" name="Picture 7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CFBF18DE-BC6E-334B-B061-3A32C36AB3A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56753"/>
            <a:ext cx="12192000" cy="5567609"/>
          </a:xfrm>
          <a:prstGeom prst="rect">
            <a:avLst/>
          </a:prstGeom>
        </p:spPr>
      </p:pic>
      <p:pic>
        <p:nvPicPr>
          <p:cNvPr id="12" name="Picture 11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8F739A9-8842-5646-BAE8-B5627549849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956753"/>
            <a:ext cx="12192000" cy="5567609"/>
          </a:xfrm>
          <a:prstGeom prst="rect">
            <a:avLst/>
          </a:prstGeom>
        </p:spPr>
      </p:pic>
      <p:pic>
        <p:nvPicPr>
          <p:cNvPr id="14" name="Picture 1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73B2A2AB-B12A-104D-AC61-8BDD36A6531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50" y="956752"/>
            <a:ext cx="12192000" cy="556760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DEC35A8-DA49-004F-8FF7-4E0AB9E1EE98}"/>
              </a:ext>
            </a:extLst>
          </p:cNvPr>
          <p:cNvGrpSpPr/>
          <p:nvPr/>
        </p:nvGrpSpPr>
        <p:grpSpPr>
          <a:xfrm>
            <a:off x="-12150" y="956750"/>
            <a:ext cx="12204150" cy="5567611"/>
            <a:chOff x="-12150" y="956750"/>
            <a:chExt cx="12204150" cy="556761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23758F4-A116-564D-A8B9-909E08FC4E40}"/>
                </a:ext>
              </a:extLst>
            </p:cNvPr>
            <p:cNvSpPr/>
            <p:nvPr/>
          </p:nvSpPr>
          <p:spPr>
            <a:xfrm>
              <a:off x="12150" y="956752"/>
              <a:ext cx="12179850" cy="55676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pic>
          <p:nvPicPr>
            <p:cNvPr id="18" name="Picture 17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A7287089-1B05-A54B-8F1C-54CADBFDB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2150" y="956750"/>
              <a:ext cx="12192000" cy="4965232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777522B-7AFA-C541-B9A6-F1305788D380}"/>
              </a:ext>
            </a:extLst>
          </p:cNvPr>
          <p:cNvGrpSpPr/>
          <p:nvPr/>
        </p:nvGrpSpPr>
        <p:grpSpPr>
          <a:xfrm>
            <a:off x="-12150" y="0"/>
            <a:ext cx="12216300" cy="6858000"/>
            <a:chOff x="-12150" y="0"/>
            <a:chExt cx="12216300" cy="6858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47F2FA6-EA65-034E-B72E-FACF2DCB5EAD}"/>
                </a:ext>
              </a:extLst>
            </p:cNvPr>
            <p:cNvSpPr/>
            <p:nvPr/>
          </p:nvSpPr>
          <p:spPr>
            <a:xfrm>
              <a:off x="-12150" y="936018"/>
              <a:ext cx="12216300" cy="49859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pic>
          <p:nvPicPr>
            <p:cNvPr id="23" name="Picture 22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B0F73A65-2BD5-4646-93F5-6889D1A6E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60831" y="0"/>
              <a:ext cx="7670337" cy="6858000"/>
            </a:xfrm>
            <a:prstGeom prst="rect">
              <a:avLst/>
            </a:prstGeom>
          </p:spPr>
        </p:pic>
      </p:grpSp>
      <p:pic>
        <p:nvPicPr>
          <p:cNvPr id="26" name="Picture 25" descr="Table&#10;&#10;Description automatically generated">
            <a:extLst>
              <a:ext uri="{FF2B5EF4-FFF2-40B4-BE49-F238E27FC236}">
                <a16:creationId xmlns:a16="http://schemas.microsoft.com/office/drawing/2014/main" id="{E4023FF6-3D46-0547-A007-A3F8D750C89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0831" y="0"/>
            <a:ext cx="7670337" cy="6858000"/>
          </a:xfrm>
          <a:prstGeom prst="rect">
            <a:avLst/>
          </a:prstGeom>
        </p:spPr>
      </p:pic>
      <p:pic>
        <p:nvPicPr>
          <p:cNvPr id="28" name="Picture 2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1BBF69B9-DD9E-DE4A-A8A2-430BC63574C3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006" y="0"/>
            <a:ext cx="7525987" cy="685800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C61C7834-0967-F140-A4A1-700B09B8D978}"/>
              </a:ext>
            </a:extLst>
          </p:cNvPr>
          <p:cNvGrpSpPr/>
          <p:nvPr/>
        </p:nvGrpSpPr>
        <p:grpSpPr>
          <a:xfrm>
            <a:off x="1779141" y="0"/>
            <a:ext cx="8839200" cy="6858000"/>
            <a:chOff x="1779141" y="0"/>
            <a:chExt cx="8839200" cy="68580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F90151E-6EA0-C844-B8DE-989B0862C4AD}"/>
                </a:ext>
              </a:extLst>
            </p:cNvPr>
            <p:cNvSpPr/>
            <p:nvPr/>
          </p:nvSpPr>
          <p:spPr>
            <a:xfrm>
              <a:off x="1818526" y="0"/>
              <a:ext cx="8697074" cy="685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pic>
          <p:nvPicPr>
            <p:cNvPr id="32" name="Picture 31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6550B112-D345-B648-942B-D47CCBF4E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79141" y="256854"/>
              <a:ext cx="8839200" cy="5409735"/>
            </a:xfrm>
            <a:prstGeom prst="rect">
              <a:avLst/>
            </a:prstGeom>
          </p:spPr>
        </p:pic>
      </p:grpSp>
      <p:pic>
        <p:nvPicPr>
          <p:cNvPr id="35" name="Picture 3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2C48648-8E53-F842-BE32-19243814D63D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8109" y="0"/>
            <a:ext cx="5735782" cy="6858000"/>
          </a:xfrm>
          <a:prstGeom prst="rect">
            <a:avLst/>
          </a:prstGeom>
        </p:spPr>
      </p:pic>
      <p:pic>
        <p:nvPicPr>
          <p:cNvPr id="37" name="Picture 36" descr="A picture containing timeline&#10;&#10;Description automatically generated">
            <a:extLst>
              <a:ext uri="{FF2B5EF4-FFF2-40B4-BE49-F238E27FC236}">
                <a16:creationId xmlns:a16="http://schemas.microsoft.com/office/drawing/2014/main" id="{31243B8B-6ABE-8547-B9EA-E0766BC27F47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8109" y="0"/>
            <a:ext cx="5735782" cy="6858000"/>
          </a:xfrm>
          <a:prstGeom prst="rect">
            <a:avLst/>
          </a:prstGeom>
        </p:spPr>
      </p:pic>
      <p:pic>
        <p:nvPicPr>
          <p:cNvPr id="39" name="Picture 3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EABF3A2-5A6A-1B44-8023-35E93A2A8A27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8109" y="0"/>
            <a:ext cx="57357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20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1A717-A3F1-C34C-9CAD-2223F8CAC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/>
              <a:t>G</a:t>
            </a:r>
            <a:r>
              <a:rPr lang="en-ES" dirty="0"/>
              <a:t>:Profiler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0C75A524-9FB9-574F-87A1-4F64CD16F01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7457" y="1792304"/>
            <a:ext cx="7327900" cy="1028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04BAD8-C782-7C47-861A-41B01A869A3E}"/>
              </a:ext>
            </a:extLst>
          </p:cNvPr>
          <p:cNvSpPr txBox="1"/>
          <p:nvPr/>
        </p:nvSpPr>
        <p:spPr>
          <a:xfrm rot="16200000">
            <a:off x="1643482" y="2084240"/>
            <a:ext cx="1729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Nucleic</a:t>
            </a:r>
            <a:r>
              <a:rPr lang="es-ES" dirty="0"/>
              <a:t> </a:t>
            </a:r>
            <a:r>
              <a:rPr lang="es-ES" dirty="0" err="1"/>
              <a:t>Acids</a:t>
            </a:r>
            <a:r>
              <a:rPr lang="es-ES" dirty="0"/>
              <a:t> </a:t>
            </a:r>
            <a:r>
              <a:rPr lang="es-ES" dirty="0" err="1"/>
              <a:t>Research</a:t>
            </a:r>
            <a:endParaRPr lang="en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0CA49D-F32D-0448-9D56-FE6A69CB89E6}"/>
              </a:ext>
            </a:extLst>
          </p:cNvPr>
          <p:cNvSpPr txBox="1"/>
          <p:nvPr/>
        </p:nvSpPr>
        <p:spPr>
          <a:xfrm>
            <a:off x="4197325" y="2821004"/>
            <a:ext cx="138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376 citations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80731B-1CB7-9247-9AB8-B9A2E98E37DB}"/>
              </a:ext>
            </a:extLst>
          </p:cNvPr>
          <p:cNvSpPr txBox="1"/>
          <p:nvPr/>
        </p:nvSpPr>
        <p:spPr>
          <a:xfrm>
            <a:off x="2831629" y="2872329"/>
            <a:ext cx="1328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400" dirty="0"/>
              <a:t>28 March, 2007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3C444E-F709-E04C-81AA-B065D1AFCB7E}"/>
              </a:ext>
            </a:extLst>
          </p:cNvPr>
          <p:cNvSpPr txBox="1"/>
          <p:nvPr/>
        </p:nvSpPr>
        <p:spPr>
          <a:xfrm>
            <a:off x="3495721" y="4036997"/>
            <a:ext cx="483356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Ease of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Informative visual presentation of the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Supports ranked gene lists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Works with most gene identifiers (even mixed)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</a:t>
            </a:r>
            <a:r>
              <a:rPr lang="en-ES" dirty="0"/>
              <a:t>onvert gene 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Find orthologous genes from other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Supports probe identifier for 31 species</a:t>
            </a:r>
          </a:p>
        </p:txBody>
      </p:sp>
    </p:spTree>
    <p:extLst>
      <p:ext uri="{BB962C8B-B14F-4D97-AF65-F5344CB8AC3E}">
        <p14:creationId xmlns:p14="http://schemas.microsoft.com/office/powerpoint/2010/main" val="2672343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26D38-2963-7D40-A36C-32773BC1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E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BA02D-CEE0-DE4B-ACCE-45616A4DD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ES" dirty="0"/>
              <a:t>DAVID</a:t>
            </a:r>
          </a:p>
          <a:p>
            <a:pPr marL="0" indent="0">
              <a:buNone/>
            </a:pPr>
            <a:endParaRPr lang="en-ES" dirty="0"/>
          </a:p>
          <a:p>
            <a:r>
              <a:rPr lang="en-GB" dirty="0"/>
              <a:t>g</a:t>
            </a:r>
            <a:r>
              <a:rPr lang="en-ES" dirty="0"/>
              <a:t>:Profiler</a:t>
            </a:r>
          </a:p>
          <a:p>
            <a:endParaRPr lang="en-ES" dirty="0"/>
          </a:p>
          <a:p>
            <a:r>
              <a:rPr lang="en-ES" dirty="0"/>
              <a:t>ToppGene</a:t>
            </a:r>
          </a:p>
          <a:p>
            <a:endParaRPr lang="en-ES" dirty="0"/>
          </a:p>
          <a:p>
            <a:r>
              <a:rPr lang="en-ES" dirty="0"/>
              <a:t>GSEA</a:t>
            </a:r>
          </a:p>
          <a:p>
            <a:endParaRPr lang="en-ES" dirty="0"/>
          </a:p>
          <a:p>
            <a:r>
              <a:rPr lang="en-ES" dirty="0"/>
              <a:t>Other methods + visualization</a:t>
            </a:r>
          </a:p>
          <a:p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3068102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1A717-A3F1-C34C-9CAD-2223F8CAC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/>
              <a:t>G</a:t>
            </a:r>
            <a:r>
              <a:rPr lang="en-ES" dirty="0"/>
              <a:t>:Profiler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6BACAB-39E8-F142-9F6E-4F49DD7125EC}"/>
              </a:ext>
            </a:extLst>
          </p:cNvPr>
          <p:cNvSpPr txBox="1"/>
          <p:nvPr/>
        </p:nvSpPr>
        <p:spPr>
          <a:xfrm>
            <a:off x="5396930" y="591729"/>
            <a:ext cx="13981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sz="2200" b="1" dirty="0"/>
              <a:t>4 modules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1F45FA-A550-AF44-A5A6-837B942FCC1C}"/>
              </a:ext>
            </a:extLst>
          </p:cNvPr>
          <p:cNvSpPr txBox="1"/>
          <p:nvPr/>
        </p:nvSpPr>
        <p:spPr>
          <a:xfrm>
            <a:off x="550040" y="1321078"/>
            <a:ext cx="1775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G</a:t>
            </a:r>
            <a:r>
              <a:rPr lang="en-ES" b="1" dirty="0"/>
              <a:t>:PROFILER core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13D90E-6936-1B43-B2C7-7F3D0F715110}"/>
              </a:ext>
            </a:extLst>
          </p:cNvPr>
          <p:cNvSpPr txBox="1"/>
          <p:nvPr/>
        </p:nvSpPr>
        <p:spPr>
          <a:xfrm>
            <a:off x="200092" y="1690410"/>
            <a:ext cx="24751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err="1"/>
              <a:t>Identify</a:t>
            </a:r>
            <a:r>
              <a:rPr lang="es-ES" sz="1400" dirty="0"/>
              <a:t> </a:t>
            </a:r>
            <a:r>
              <a:rPr lang="es-ES" sz="1400" dirty="0" err="1"/>
              <a:t>pathways</a:t>
            </a:r>
            <a:r>
              <a:rPr lang="es-ES" sz="1400" dirty="0"/>
              <a:t> </a:t>
            </a:r>
            <a:r>
              <a:rPr lang="es-ES" sz="1400" dirty="0" err="1"/>
              <a:t>or</a:t>
            </a:r>
            <a:r>
              <a:rPr lang="es-ES" sz="1400" dirty="0"/>
              <a:t> </a:t>
            </a:r>
            <a:r>
              <a:rPr lang="es-ES" sz="1400" dirty="0" err="1"/>
              <a:t>biological</a:t>
            </a:r>
            <a:r>
              <a:rPr lang="es-ES" sz="1400" dirty="0"/>
              <a:t> </a:t>
            </a:r>
            <a:r>
              <a:rPr lang="es-ES" sz="1400" dirty="0" err="1"/>
              <a:t>processes</a:t>
            </a:r>
            <a:r>
              <a:rPr lang="es-ES" sz="1400" dirty="0"/>
              <a:t> </a:t>
            </a:r>
            <a:r>
              <a:rPr lang="es-ES" sz="1400" dirty="0" err="1"/>
              <a:t>enriched</a:t>
            </a:r>
            <a:r>
              <a:rPr lang="es-ES" sz="1400" dirty="0"/>
              <a:t> in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provided</a:t>
            </a:r>
            <a:r>
              <a:rPr lang="es-ES" sz="1400" dirty="0"/>
              <a:t> </a:t>
            </a:r>
            <a:r>
              <a:rPr lang="es-ES" sz="1400" dirty="0" err="1"/>
              <a:t>list</a:t>
            </a:r>
            <a:endParaRPr lang="es-ES" sz="1400" dirty="0"/>
          </a:p>
          <a:p>
            <a:pPr algn="ctr"/>
            <a:r>
              <a:rPr lang="es-ES" sz="1400" i="1" dirty="0"/>
              <a:t>GO, KEGG, </a:t>
            </a:r>
            <a:r>
              <a:rPr lang="es-ES" sz="1400" i="1" dirty="0" err="1"/>
              <a:t>Reactome</a:t>
            </a:r>
            <a:r>
              <a:rPr lang="es-ES" sz="1400" i="1" dirty="0"/>
              <a:t> and TRANSFAC</a:t>
            </a:r>
            <a:endParaRPr lang="en-ES" sz="14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BBC944-2393-584C-964A-EDF3C544D98C}"/>
              </a:ext>
            </a:extLst>
          </p:cNvPr>
          <p:cNvSpPr txBox="1"/>
          <p:nvPr/>
        </p:nvSpPr>
        <p:spPr>
          <a:xfrm>
            <a:off x="200092" y="3044886"/>
            <a:ext cx="24751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err="1"/>
              <a:t>Enriched</a:t>
            </a:r>
            <a:r>
              <a:rPr lang="es-ES" sz="1400" dirty="0"/>
              <a:t> </a:t>
            </a:r>
            <a:r>
              <a:rPr lang="es-ES" sz="1400" dirty="0" err="1"/>
              <a:t>pathways</a:t>
            </a:r>
            <a:r>
              <a:rPr lang="es-ES" sz="1400" dirty="0"/>
              <a:t> </a:t>
            </a:r>
            <a:r>
              <a:rPr lang="es-ES" sz="1400" dirty="0" err="1"/>
              <a:t>ranked</a:t>
            </a:r>
            <a:r>
              <a:rPr lang="es-ES" sz="1400" dirty="0"/>
              <a:t> </a:t>
            </a:r>
            <a:r>
              <a:rPr lang="es-ES" sz="1400" dirty="0" err="1"/>
              <a:t>by</a:t>
            </a:r>
            <a:r>
              <a:rPr lang="es-ES" sz="1400" dirty="0"/>
              <a:t> </a:t>
            </a:r>
            <a:r>
              <a:rPr lang="es-ES" sz="1400" dirty="0" err="1"/>
              <a:t>significance</a:t>
            </a:r>
            <a:endParaRPr lang="es-ES" sz="1400" dirty="0"/>
          </a:p>
          <a:p>
            <a:pPr algn="ctr"/>
            <a:r>
              <a:rPr lang="es-ES" sz="1400" dirty="0" err="1"/>
              <a:t>Size</a:t>
            </a:r>
            <a:r>
              <a:rPr lang="es-ES" sz="1400" dirty="0"/>
              <a:t> of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query</a:t>
            </a:r>
            <a:endParaRPr lang="es-ES" sz="1400" dirty="0"/>
          </a:p>
          <a:p>
            <a:pPr algn="ctr"/>
            <a:r>
              <a:rPr lang="es-ES" sz="1400" dirty="0" err="1"/>
              <a:t>Number</a:t>
            </a:r>
            <a:r>
              <a:rPr lang="es-ES" sz="1400" dirty="0"/>
              <a:t> of genes in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pathway</a:t>
            </a:r>
            <a:endParaRPr lang="en-E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CCF64F-4D1D-964C-A626-AA04A4BE2CFB}"/>
              </a:ext>
            </a:extLst>
          </p:cNvPr>
          <p:cNvSpPr txBox="1"/>
          <p:nvPr/>
        </p:nvSpPr>
        <p:spPr>
          <a:xfrm>
            <a:off x="200092" y="4654372"/>
            <a:ext cx="24751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400" dirty="0"/>
              <a:t>incrementally probes all possible sizes of the list and determine functional annotations and cut-points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556787-EE54-CA43-B5FD-6FD5335C4DFF}"/>
              </a:ext>
            </a:extLst>
          </p:cNvPr>
          <p:cNvSpPr txBox="1"/>
          <p:nvPr/>
        </p:nvSpPr>
        <p:spPr>
          <a:xfrm>
            <a:off x="794448" y="4393365"/>
            <a:ext cx="1288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i="1" dirty="0"/>
              <a:t>Ordered list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8F719D-DF62-8A47-AF1C-790D59DA526F}"/>
              </a:ext>
            </a:extLst>
          </p:cNvPr>
          <p:cNvSpPr txBox="1"/>
          <p:nvPr/>
        </p:nvSpPr>
        <p:spPr>
          <a:xfrm>
            <a:off x="200092" y="5777359"/>
            <a:ext cx="24751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400" dirty="0"/>
              <a:t>Register how the pvalues change while increasing the size of the list of genes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ADC2DD-0A92-E14F-8A18-4DB534DE139A}"/>
              </a:ext>
            </a:extLst>
          </p:cNvPr>
          <p:cNvCxnSpPr>
            <a:cxnSpLocks/>
          </p:cNvCxnSpPr>
          <p:nvPr/>
        </p:nvCxnSpPr>
        <p:spPr>
          <a:xfrm>
            <a:off x="1437686" y="2805535"/>
            <a:ext cx="0" cy="319735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4D8A702-4286-0F48-AAF5-B07BF36412C6}"/>
              </a:ext>
            </a:extLst>
          </p:cNvPr>
          <p:cNvCxnSpPr>
            <a:cxnSpLocks/>
          </p:cNvCxnSpPr>
          <p:nvPr/>
        </p:nvCxnSpPr>
        <p:spPr>
          <a:xfrm>
            <a:off x="1430084" y="5548191"/>
            <a:ext cx="0" cy="319735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872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1A717-A3F1-C34C-9CAD-2223F8CAC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/>
              <a:t>G</a:t>
            </a:r>
            <a:r>
              <a:rPr lang="en-ES" dirty="0"/>
              <a:t>:Profiler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6BACAB-39E8-F142-9F6E-4F49DD7125EC}"/>
              </a:ext>
            </a:extLst>
          </p:cNvPr>
          <p:cNvSpPr txBox="1"/>
          <p:nvPr/>
        </p:nvSpPr>
        <p:spPr>
          <a:xfrm>
            <a:off x="5396930" y="591729"/>
            <a:ext cx="13981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sz="2200" b="1" dirty="0"/>
              <a:t>4 modules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1F45FA-A550-AF44-A5A6-837B942FCC1C}"/>
              </a:ext>
            </a:extLst>
          </p:cNvPr>
          <p:cNvSpPr txBox="1"/>
          <p:nvPr/>
        </p:nvSpPr>
        <p:spPr>
          <a:xfrm>
            <a:off x="550040" y="1321078"/>
            <a:ext cx="1775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G</a:t>
            </a:r>
            <a:r>
              <a:rPr lang="en-ES" b="1" dirty="0"/>
              <a:t>:PROFILER core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13D90E-6936-1B43-B2C7-7F3D0F715110}"/>
              </a:ext>
            </a:extLst>
          </p:cNvPr>
          <p:cNvSpPr txBox="1"/>
          <p:nvPr/>
        </p:nvSpPr>
        <p:spPr>
          <a:xfrm>
            <a:off x="200092" y="1690410"/>
            <a:ext cx="24751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err="1"/>
              <a:t>Identify</a:t>
            </a:r>
            <a:r>
              <a:rPr lang="es-ES" sz="1400" dirty="0"/>
              <a:t> </a:t>
            </a:r>
            <a:r>
              <a:rPr lang="es-ES" sz="1400" dirty="0" err="1"/>
              <a:t>pathways</a:t>
            </a:r>
            <a:r>
              <a:rPr lang="es-ES" sz="1400" dirty="0"/>
              <a:t> </a:t>
            </a:r>
            <a:r>
              <a:rPr lang="es-ES" sz="1400" dirty="0" err="1"/>
              <a:t>or</a:t>
            </a:r>
            <a:r>
              <a:rPr lang="es-ES" sz="1400" dirty="0"/>
              <a:t> </a:t>
            </a:r>
            <a:r>
              <a:rPr lang="es-ES" sz="1400" dirty="0" err="1"/>
              <a:t>biological</a:t>
            </a:r>
            <a:r>
              <a:rPr lang="es-ES" sz="1400" dirty="0"/>
              <a:t> </a:t>
            </a:r>
            <a:r>
              <a:rPr lang="es-ES" sz="1400" dirty="0" err="1"/>
              <a:t>processes</a:t>
            </a:r>
            <a:r>
              <a:rPr lang="es-ES" sz="1400" dirty="0"/>
              <a:t> </a:t>
            </a:r>
            <a:r>
              <a:rPr lang="es-ES" sz="1400" dirty="0" err="1"/>
              <a:t>enriched</a:t>
            </a:r>
            <a:r>
              <a:rPr lang="es-ES" sz="1400" dirty="0"/>
              <a:t> in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provided</a:t>
            </a:r>
            <a:r>
              <a:rPr lang="es-ES" sz="1400" dirty="0"/>
              <a:t> </a:t>
            </a:r>
            <a:r>
              <a:rPr lang="es-ES" sz="1400" dirty="0" err="1"/>
              <a:t>list</a:t>
            </a:r>
            <a:endParaRPr lang="es-ES" sz="1400" dirty="0"/>
          </a:p>
          <a:p>
            <a:pPr algn="ctr"/>
            <a:r>
              <a:rPr lang="es-ES" sz="1400" i="1" dirty="0"/>
              <a:t>GO, KEGG, </a:t>
            </a:r>
            <a:r>
              <a:rPr lang="es-ES" sz="1400" i="1" dirty="0" err="1"/>
              <a:t>Reactome</a:t>
            </a:r>
            <a:r>
              <a:rPr lang="es-ES" sz="1400" i="1" dirty="0"/>
              <a:t> and TRANSFAC</a:t>
            </a:r>
            <a:endParaRPr lang="en-ES" sz="14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BBC944-2393-584C-964A-EDF3C544D98C}"/>
              </a:ext>
            </a:extLst>
          </p:cNvPr>
          <p:cNvSpPr txBox="1"/>
          <p:nvPr/>
        </p:nvSpPr>
        <p:spPr>
          <a:xfrm>
            <a:off x="200092" y="3044886"/>
            <a:ext cx="24751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err="1"/>
              <a:t>Enriched</a:t>
            </a:r>
            <a:r>
              <a:rPr lang="es-ES" sz="1400" dirty="0"/>
              <a:t> </a:t>
            </a:r>
            <a:r>
              <a:rPr lang="es-ES" sz="1400" dirty="0" err="1"/>
              <a:t>pathways</a:t>
            </a:r>
            <a:r>
              <a:rPr lang="es-ES" sz="1400" dirty="0"/>
              <a:t> </a:t>
            </a:r>
            <a:r>
              <a:rPr lang="es-ES" sz="1400" dirty="0" err="1"/>
              <a:t>ranked</a:t>
            </a:r>
            <a:r>
              <a:rPr lang="es-ES" sz="1400" dirty="0"/>
              <a:t> </a:t>
            </a:r>
            <a:r>
              <a:rPr lang="es-ES" sz="1400" dirty="0" err="1"/>
              <a:t>by</a:t>
            </a:r>
            <a:r>
              <a:rPr lang="es-ES" sz="1400" dirty="0"/>
              <a:t> </a:t>
            </a:r>
            <a:r>
              <a:rPr lang="es-ES" sz="1400" dirty="0" err="1"/>
              <a:t>significance</a:t>
            </a:r>
            <a:endParaRPr lang="es-ES" sz="1400" dirty="0"/>
          </a:p>
          <a:p>
            <a:pPr algn="ctr"/>
            <a:r>
              <a:rPr lang="es-ES" sz="1400" dirty="0" err="1"/>
              <a:t>Size</a:t>
            </a:r>
            <a:r>
              <a:rPr lang="es-ES" sz="1400" dirty="0"/>
              <a:t> of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query</a:t>
            </a:r>
            <a:endParaRPr lang="es-ES" sz="1400" dirty="0"/>
          </a:p>
          <a:p>
            <a:pPr algn="ctr"/>
            <a:r>
              <a:rPr lang="es-ES" sz="1400" dirty="0" err="1"/>
              <a:t>Number</a:t>
            </a:r>
            <a:r>
              <a:rPr lang="es-ES" sz="1400" dirty="0"/>
              <a:t> of genes in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pathway</a:t>
            </a:r>
            <a:endParaRPr lang="en-E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CCF64F-4D1D-964C-A626-AA04A4BE2CFB}"/>
              </a:ext>
            </a:extLst>
          </p:cNvPr>
          <p:cNvSpPr txBox="1"/>
          <p:nvPr/>
        </p:nvSpPr>
        <p:spPr>
          <a:xfrm>
            <a:off x="200092" y="4654372"/>
            <a:ext cx="24751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400" dirty="0"/>
              <a:t>incrementally probes all possible sizes of the list and determine functional annotations and cut-points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556787-EE54-CA43-B5FD-6FD5335C4DFF}"/>
              </a:ext>
            </a:extLst>
          </p:cNvPr>
          <p:cNvSpPr txBox="1"/>
          <p:nvPr/>
        </p:nvSpPr>
        <p:spPr>
          <a:xfrm>
            <a:off x="794448" y="4393365"/>
            <a:ext cx="1288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i="1" dirty="0"/>
              <a:t>Ordered list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8F719D-DF62-8A47-AF1C-790D59DA526F}"/>
              </a:ext>
            </a:extLst>
          </p:cNvPr>
          <p:cNvSpPr txBox="1"/>
          <p:nvPr/>
        </p:nvSpPr>
        <p:spPr>
          <a:xfrm>
            <a:off x="200092" y="5777359"/>
            <a:ext cx="24751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400" dirty="0"/>
              <a:t>Register how the pvalues change while increasing the size of the list of genes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ADC2DD-0A92-E14F-8A18-4DB534DE139A}"/>
              </a:ext>
            </a:extLst>
          </p:cNvPr>
          <p:cNvCxnSpPr>
            <a:cxnSpLocks/>
          </p:cNvCxnSpPr>
          <p:nvPr/>
        </p:nvCxnSpPr>
        <p:spPr>
          <a:xfrm>
            <a:off x="1437686" y="2805535"/>
            <a:ext cx="0" cy="319735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4D8A702-4286-0F48-AAF5-B07BF36412C6}"/>
              </a:ext>
            </a:extLst>
          </p:cNvPr>
          <p:cNvCxnSpPr>
            <a:cxnSpLocks/>
          </p:cNvCxnSpPr>
          <p:nvPr/>
        </p:nvCxnSpPr>
        <p:spPr>
          <a:xfrm>
            <a:off x="1430084" y="5548191"/>
            <a:ext cx="0" cy="319735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82D1545-BC8C-8645-AC8A-EF15DBB1B154}"/>
              </a:ext>
            </a:extLst>
          </p:cNvPr>
          <p:cNvSpPr txBox="1"/>
          <p:nvPr/>
        </p:nvSpPr>
        <p:spPr>
          <a:xfrm>
            <a:off x="3985605" y="1321078"/>
            <a:ext cx="1144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G</a:t>
            </a:r>
            <a:r>
              <a:rPr lang="en-ES" b="1" dirty="0"/>
              <a:t>:SORTER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183A8B-0BCE-354B-BF34-F3057E7C489B}"/>
              </a:ext>
            </a:extLst>
          </p:cNvPr>
          <p:cNvSpPr txBox="1"/>
          <p:nvPr/>
        </p:nvSpPr>
        <p:spPr>
          <a:xfrm>
            <a:off x="3320120" y="1690409"/>
            <a:ext cx="2475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Gene </a:t>
            </a:r>
            <a:r>
              <a:rPr lang="es-ES" sz="1400" dirty="0" err="1"/>
              <a:t>expression</a:t>
            </a:r>
            <a:r>
              <a:rPr lang="es-ES" sz="1400" dirty="0"/>
              <a:t> </a:t>
            </a:r>
            <a:r>
              <a:rPr lang="es-ES" sz="1400" dirty="0" err="1"/>
              <a:t>similarity-based</a:t>
            </a:r>
            <a:r>
              <a:rPr lang="es-ES" sz="1400" dirty="0"/>
              <a:t> </a:t>
            </a:r>
            <a:r>
              <a:rPr lang="es-ES" sz="1400" dirty="0" err="1"/>
              <a:t>analysis</a:t>
            </a:r>
            <a:endParaRPr lang="en-ES" sz="1400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6DFD46-AC41-3B49-BC14-A811B4D07BA0}"/>
              </a:ext>
            </a:extLst>
          </p:cNvPr>
          <p:cNvSpPr txBox="1"/>
          <p:nvPr/>
        </p:nvSpPr>
        <p:spPr>
          <a:xfrm>
            <a:off x="3320119" y="2442182"/>
            <a:ext cx="24751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err="1"/>
              <a:t>Similarly</a:t>
            </a:r>
            <a:r>
              <a:rPr lang="es-ES" sz="1400" dirty="0"/>
              <a:t> </a:t>
            </a:r>
            <a:r>
              <a:rPr lang="es-ES" sz="1400" dirty="0" err="1"/>
              <a:t>or</a:t>
            </a:r>
            <a:r>
              <a:rPr lang="es-ES" sz="1400" dirty="0"/>
              <a:t> </a:t>
            </a:r>
            <a:r>
              <a:rPr lang="es-ES" sz="1400" dirty="0" err="1"/>
              <a:t>oppositely</a:t>
            </a:r>
            <a:r>
              <a:rPr lang="es-ES" sz="1400" dirty="0"/>
              <a:t> </a:t>
            </a:r>
            <a:r>
              <a:rPr lang="es-ES" sz="1400" dirty="0" err="1"/>
              <a:t>expressed</a:t>
            </a:r>
            <a:r>
              <a:rPr lang="es-ES" sz="1400" dirty="0"/>
              <a:t> genes </a:t>
            </a:r>
            <a:r>
              <a:rPr lang="es-ES" sz="1400" dirty="0" err="1"/>
              <a:t>from</a:t>
            </a:r>
            <a:r>
              <a:rPr lang="es-ES" sz="1400" dirty="0"/>
              <a:t> GEO </a:t>
            </a:r>
            <a:r>
              <a:rPr lang="es-ES" sz="1400" dirty="0" err="1"/>
              <a:t>datasets</a:t>
            </a:r>
            <a:endParaRPr lang="en-E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7B0E4D-3118-3746-B3BF-808E02E52674}"/>
              </a:ext>
            </a:extLst>
          </p:cNvPr>
          <p:cNvSpPr txBox="1"/>
          <p:nvPr/>
        </p:nvSpPr>
        <p:spPr>
          <a:xfrm>
            <a:off x="3320119" y="3429000"/>
            <a:ext cx="2475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err="1"/>
              <a:t>Obtain</a:t>
            </a:r>
            <a:r>
              <a:rPr lang="es-ES" sz="1400" dirty="0"/>
              <a:t> </a:t>
            </a:r>
            <a:r>
              <a:rPr lang="es-ES" sz="1400" dirty="0" err="1"/>
              <a:t>the</a:t>
            </a:r>
            <a:r>
              <a:rPr lang="es-ES" sz="1400" dirty="0"/>
              <a:t> “n” genes </a:t>
            </a:r>
            <a:r>
              <a:rPr lang="es-ES" sz="1400" dirty="0" err="1"/>
              <a:t>that</a:t>
            </a:r>
            <a:r>
              <a:rPr lang="es-ES" sz="1400" dirty="0"/>
              <a:t> are more similar to gene “x”</a:t>
            </a:r>
            <a:endParaRPr lang="en-ES" sz="14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F9F929A-71A4-4241-8F1A-EBC5FEF1A594}"/>
              </a:ext>
            </a:extLst>
          </p:cNvPr>
          <p:cNvCxnSpPr>
            <a:cxnSpLocks/>
          </p:cNvCxnSpPr>
          <p:nvPr/>
        </p:nvCxnSpPr>
        <p:spPr>
          <a:xfrm>
            <a:off x="4557714" y="2213629"/>
            <a:ext cx="0" cy="319735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F368BFB-F1A1-6040-AC51-D6D5D68D4637}"/>
              </a:ext>
            </a:extLst>
          </p:cNvPr>
          <p:cNvCxnSpPr>
            <a:cxnSpLocks/>
          </p:cNvCxnSpPr>
          <p:nvPr/>
        </p:nvCxnSpPr>
        <p:spPr>
          <a:xfrm>
            <a:off x="4557714" y="3180846"/>
            <a:ext cx="0" cy="319735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24E833D-CED0-B049-A495-D4611FBAEE64}"/>
              </a:ext>
            </a:extLst>
          </p:cNvPr>
          <p:cNvGrpSpPr/>
          <p:nvPr/>
        </p:nvGrpSpPr>
        <p:grpSpPr>
          <a:xfrm>
            <a:off x="5684804" y="3074407"/>
            <a:ext cx="4386523" cy="954107"/>
            <a:chOff x="5684804" y="3074407"/>
            <a:chExt cx="4386523" cy="9541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6625D1E-49A6-834E-8785-673EE7570BD5}"/>
                </a:ext>
              </a:extLst>
            </p:cNvPr>
            <p:cNvSpPr txBox="1"/>
            <p:nvPr/>
          </p:nvSpPr>
          <p:spPr>
            <a:xfrm>
              <a:off x="5786062" y="3074407"/>
              <a:ext cx="247519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/>
                <a:t>Input: 1 gene ID</a:t>
              </a:r>
            </a:p>
            <a:p>
              <a:pPr algn="ctr"/>
              <a:r>
                <a:rPr lang="es-ES" sz="1400" dirty="0" err="1"/>
                <a:t>Select</a:t>
              </a:r>
              <a:r>
                <a:rPr lang="es-ES" sz="1400" dirty="0"/>
                <a:t> </a:t>
              </a:r>
              <a:r>
                <a:rPr lang="es-ES" sz="1400" dirty="0" err="1"/>
                <a:t>expression</a:t>
              </a:r>
              <a:r>
                <a:rPr lang="es-ES" sz="1400" dirty="0"/>
                <a:t> </a:t>
              </a:r>
              <a:r>
                <a:rPr lang="es-ES" sz="1400" dirty="0" err="1"/>
                <a:t>dataset</a:t>
              </a:r>
              <a:endParaRPr lang="es-ES" sz="1400" dirty="0"/>
            </a:p>
            <a:p>
              <a:pPr algn="ctr"/>
              <a:r>
                <a:rPr lang="es-ES" sz="1400" dirty="0" err="1"/>
                <a:t>Correlation</a:t>
              </a:r>
              <a:r>
                <a:rPr lang="es-ES" sz="1400" dirty="0"/>
                <a:t> </a:t>
              </a:r>
              <a:r>
                <a:rPr lang="es-ES" sz="1400" dirty="0" err="1"/>
                <a:t>measure</a:t>
              </a:r>
              <a:endParaRPr lang="es-ES" sz="1400" dirty="0"/>
            </a:p>
            <a:p>
              <a:pPr algn="ctr"/>
              <a:r>
                <a:rPr lang="es-ES" sz="1400" dirty="0" err="1"/>
                <a:t>Size</a:t>
              </a:r>
              <a:r>
                <a:rPr lang="es-ES" sz="1400" dirty="0"/>
                <a:t> of </a:t>
              </a:r>
              <a:r>
                <a:rPr lang="es-ES" sz="1400" dirty="0" err="1"/>
                <a:t>the</a:t>
              </a:r>
              <a:r>
                <a:rPr lang="es-ES" sz="1400" dirty="0"/>
                <a:t> </a:t>
              </a:r>
              <a:r>
                <a:rPr lang="es-ES" sz="1400" dirty="0" err="1"/>
                <a:t>list</a:t>
              </a:r>
              <a:r>
                <a:rPr lang="es-ES" sz="1400" dirty="0"/>
                <a:t> of genes</a:t>
              </a:r>
              <a:endParaRPr lang="en-ES" sz="1400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0A1A20E-A90A-B94A-BE46-F26B0D4A269F}"/>
                </a:ext>
              </a:extLst>
            </p:cNvPr>
            <p:cNvCxnSpPr>
              <a:cxnSpLocks/>
            </p:cNvCxnSpPr>
            <p:nvPr/>
          </p:nvCxnSpPr>
          <p:spPr>
            <a:xfrm>
              <a:off x="5684804" y="3690610"/>
              <a:ext cx="41119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8761DFA-C11B-D64D-A1E3-A887DCC4F31F}"/>
                </a:ext>
              </a:extLst>
            </p:cNvPr>
            <p:cNvSpPr txBox="1"/>
            <p:nvPr/>
          </p:nvSpPr>
          <p:spPr>
            <a:xfrm>
              <a:off x="8342230" y="3292238"/>
              <a:ext cx="17290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err="1"/>
                <a:t>Enrichment</a:t>
              </a:r>
              <a:r>
                <a:rPr lang="es-ES" sz="1400" dirty="0"/>
                <a:t> of </a:t>
              </a:r>
              <a:r>
                <a:rPr lang="es-ES" sz="1400" dirty="0" err="1"/>
                <a:t>the</a:t>
              </a:r>
              <a:r>
                <a:rPr lang="es-ES" sz="1400" dirty="0"/>
                <a:t> </a:t>
              </a:r>
              <a:r>
                <a:rPr lang="es-ES" sz="1400" dirty="0" err="1"/>
                <a:t>list</a:t>
              </a:r>
              <a:r>
                <a:rPr lang="es-ES" sz="1400" dirty="0"/>
                <a:t> of genes</a:t>
              </a:r>
              <a:endParaRPr lang="en-ES" sz="1400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77E5061-FE87-5440-A86D-65A184567F41}"/>
                </a:ext>
              </a:extLst>
            </p:cNvPr>
            <p:cNvCxnSpPr>
              <a:cxnSpLocks/>
            </p:cNvCxnSpPr>
            <p:nvPr/>
          </p:nvCxnSpPr>
          <p:spPr>
            <a:xfrm>
              <a:off x="8055655" y="3629661"/>
              <a:ext cx="41119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540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1A717-A3F1-C34C-9CAD-2223F8CAC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/>
              <a:t>G</a:t>
            </a:r>
            <a:r>
              <a:rPr lang="en-ES" dirty="0"/>
              <a:t>:Profiler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6BACAB-39E8-F142-9F6E-4F49DD7125EC}"/>
              </a:ext>
            </a:extLst>
          </p:cNvPr>
          <p:cNvSpPr txBox="1"/>
          <p:nvPr/>
        </p:nvSpPr>
        <p:spPr>
          <a:xfrm>
            <a:off x="5396930" y="591729"/>
            <a:ext cx="13981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sz="2200" b="1" dirty="0"/>
              <a:t>4 modules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1F45FA-A550-AF44-A5A6-837B942FCC1C}"/>
              </a:ext>
            </a:extLst>
          </p:cNvPr>
          <p:cNvSpPr txBox="1"/>
          <p:nvPr/>
        </p:nvSpPr>
        <p:spPr>
          <a:xfrm>
            <a:off x="550040" y="1321078"/>
            <a:ext cx="1775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G</a:t>
            </a:r>
            <a:r>
              <a:rPr lang="en-ES" b="1" dirty="0"/>
              <a:t>:PROFILER core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13D90E-6936-1B43-B2C7-7F3D0F715110}"/>
              </a:ext>
            </a:extLst>
          </p:cNvPr>
          <p:cNvSpPr txBox="1"/>
          <p:nvPr/>
        </p:nvSpPr>
        <p:spPr>
          <a:xfrm>
            <a:off x="200092" y="1690410"/>
            <a:ext cx="24751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err="1"/>
              <a:t>Identify</a:t>
            </a:r>
            <a:r>
              <a:rPr lang="es-ES" sz="1400" dirty="0"/>
              <a:t> </a:t>
            </a:r>
            <a:r>
              <a:rPr lang="es-ES" sz="1400" dirty="0" err="1"/>
              <a:t>pathways</a:t>
            </a:r>
            <a:r>
              <a:rPr lang="es-ES" sz="1400" dirty="0"/>
              <a:t> </a:t>
            </a:r>
            <a:r>
              <a:rPr lang="es-ES" sz="1400" dirty="0" err="1"/>
              <a:t>or</a:t>
            </a:r>
            <a:r>
              <a:rPr lang="es-ES" sz="1400" dirty="0"/>
              <a:t> </a:t>
            </a:r>
            <a:r>
              <a:rPr lang="es-ES" sz="1400" dirty="0" err="1"/>
              <a:t>biological</a:t>
            </a:r>
            <a:r>
              <a:rPr lang="es-ES" sz="1400" dirty="0"/>
              <a:t> </a:t>
            </a:r>
            <a:r>
              <a:rPr lang="es-ES" sz="1400" dirty="0" err="1"/>
              <a:t>processes</a:t>
            </a:r>
            <a:r>
              <a:rPr lang="es-ES" sz="1400" dirty="0"/>
              <a:t> </a:t>
            </a:r>
            <a:r>
              <a:rPr lang="es-ES" sz="1400" dirty="0" err="1"/>
              <a:t>enriched</a:t>
            </a:r>
            <a:r>
              <a:rPr lang="es-ES" sz="1400" dirty="0"/>
              <a:t> in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provided</a:t>
            </a:r>
            <a:r>
              <a:rPr lang="es-ES" sz="1400" dirty="0"/>
              <a:t> </a:t>
            </a:r>
            <a:r>
              <a:rPr lang="es-ES" sz="1400" dirty="0" err="1"/>
              <a:t>list</a:t>
            </a:r>
            <a:endParaRPr lang="es-ES" sz="1400" dirty="0"/>
          </a:p>
          <a:p>
            <a:pPr algn="ctr"/>
            <a:r>
              <a:rPr lang="es-ES" sz="1400" i="1" dirty="0"/>
              <a:t>GO, KEGG, </a:t>
            </a:r>
            <a:r>
              <a:rPr lang="es-ES" sz="1400" i="1" dirty="0" err="1"/>
              <a:t>Reactome</a:t>
            </a:r>
            <a:r>
              <a:rPr lang="es-ES" sz="1400" i="1" dirty="0"/>
              <a:t> and TRANSFAC</a:t>
            </a:r>
            <a:endParaRPr lang="en-ES" sz="14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BBC944-2393-584C-964A-EDF3C544D98C}"/>
              </a:ext>
            </a:extLst>
          </p:cNvPr>
          <p:cNvSpPr txBox="1"/>
          <p:nvPr/>
        </p:nvSpPr>
        <p:spPr>
          <a:xfrm>
            <a:off x="200092" y="3044886"/>
            <a:ext cx="24751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err="1"/>
              <a:t>Enriched</a:t>
            </a:r>
            <a:r>
              <a:rPr lang="es-ES" sz="1400" dirty="0"/>
              <a:t> </a:t>
            </a:r>
            <a:r>
              <a:rPr lang="es-ES" sz="1400" dirty="0" err="1"/>
              <a:t>pathways</a:t>
            </a:r>
            <a:r>
              <a:rPr lang="es-ES" sz="1400" dirty="0"/>
              <a:t> </a:t>
            </a:r>
            <a:r>
              <a:rPr lang="es-ES" sz="1400" dirty="0" err="1"/>
              <a:t>ranked</a:t>
            </a:r>
            <a:r>
              <a:rPr lang="es-ES" sz="1400" dirty="0"/>
              <a:t> </a:t>
            </a:r>
            <a:r>
              <a:rPr lang="es-ES" sz="1400" dirty="0" err="1"/>
              <a:t>by</a:t>
            </a:r>
            <a:r>
              <a:rPr lang="es-ES" sz="1400" dirty="0"/>
              <a:t> </a:t>
            </a:r>
            <a:r>
              <a:rPr lang="es-ES" sz="1400" dirty="0" err="1"/>
              <a:t>significance</a:t>
            </a:r>
            <a:endParaRPr lang="es-ES" sz="1400" dirty="0"/>
          </a:p>
          <a:p>
            <a:pPr algn="ctr"/>
            <a:r>
              <a:rPr lang="es-ES" sz="1400" dirty="0" err="1"/>
              <a:t>Size</a:t>
            </a:r>
            <a:r>
              <a:rPr lang="es-ES" sz="1400" dirty="0"/>
              <a:t> of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query</a:t>
            </a:r>
            <a:endParaRPr lang="es-ES" sz="1400" dirty="0"/>
          </a:p>
          <a:p>
            <a:pPr algn="ctr"/>
            <a:r>
              <a:rPr lang="es-ES" sz="1400" dirty="0" err="1"/>
              <a:t>Number</a:t>
            </a:r>
            <a:r>
              <a:rPr lang="es-ES" sz="1400" dirty="0"/>
              <a:t> of genes in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pathway</a:t>
            </a:r>
            <a:endParaRPr lang="en-E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CCF64F-4D1D-964C-A626-AA04A4BE2CFB}"/>
              </a:ext>
            </a:extLst>
          </p:cNvPr>
          <p:cNvSpPr txBox="1"/>
          <p:nvPr/>
        </p:nvSpPr>
        <p:spPr>
          <a:xfrm>
            <a:off x="200092" y="4654372"/>
            <a:ext cx="24751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400" dirty="0"/>
              <a:t>incrementally probes all possible sizes of the list and determine functional annotations and cut-points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556787-EE54-CA43-B5FD-6FD5335C4DFF}"/>
              </a:ext>
            </a:extLst>
          </p:cNvPr>
          <p:cNvSpPr txBox="1"/>
          <p:nvPr/>
        </p:nvSpPr>
        <p:spPr>
          <a:xfrm>
            <a:off x="794448" y="4393365"/>
            <a:ext cx="1288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i="1" dirty="0"/>
              <a:t>Ordered list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8F719D-DF62-8A47-AF1C-790D59DA526F}"/>
              </a:ext>
            </a:extLst>
          </p:cNvPr>
          <p:cNvSpPr txBox="1"/>
          <p:nvPr/>
        </p:nvSpPr>
        <p:spPr>
          <a:xfrm>
            <a:off x="200092" y="5777359"/>
            <a:ext cx="24751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400" dirty="0"/>
              <a:t>Register how the pvalues change while increasing the size of the list of genes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ADC2DD-0A92-E14F-8A18-4DB534DE139A}"/>
              </a:ext>
            </a:extLst>
          </p:cNvPr>
          <p:cNvCxnSpPr>
            <a:cxnSpLocks/>
          </p:cNvCxnSpPr>
          <p:nvPr/>
        </p:nvCxnSpPr>
        <p:spPr>
          <a:xfrm>
            <a:off x="1437686" y="2805535"/>
            <a:ext cx="0" cy="319735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4D8A702-4286-0F48-AAF5-B07BF36412C6}"/>
              </a:ext>
            </a:extLst>
          </p:cNvPr>
          <p:cNvCxnSpPr>
            <a:cxnSpLocks/>
          </p:cNvCxnSpPr>
          <p:nvPr/>
        </p:nvCxnSpPr>
        <p:spPr>
          <a:xfrm>
            <a:off x="1430084" y="5548191"/>
            <a:ext cx="0" cy="319735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82D1545-BC8C-8645-AC8A-EF15DBB1B154}"/>
              </a:ext>
            </a:extLst>
          </p:cNvPr>
          <p:cNvSpPr txBox="1"/>
          <p:nvPr/>
        </p:nvSpPr>
        <p:spPr>
          <a:xfrm>
            <a:off x="3985605" y="1321078"/>
            <a:ext cx="1144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G</a:t>
            </a:r>
            <a:r>
              <a:rPr lang="en-ES" b="1" dirty="0"/>
              <a:t>:SORTER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183A8B-0BCE-354B-BF34-F3057E7C489B}"/>
              </a:ext>
            </a:extLst>
          </p:cNvPr>
          <p:cNvSpPr txBox="1"/>
          <p:nvPr/>
        </p:nvSpPr>
        <p:spPr>
          <a:xfrm>
            <a:off x="3320120" y="1690409"/>
            <a:ext cx="2475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Gene </a:t>
            </a:r>
            <a:r>
              <a:rPr lang="es-ES" sz="1400" dirty="0" err="1"/>
              <a:t>expression</a:t>
            </a:r>
            <a:r>
              <a:rPr lang="es-ES" sz="1400" dirty="0"/>
              <a:t> </a:t>
            </a:r>
            <a:r>
              <a:rPr lang="es-ES" sz="1400" dirty="0" err="1"/>
              <a:t>similarity-based</a:t>
            </a:r>
            <a:r>
              <a:rPr lang="es-ES" sz="1400" dirty="0"/>
              <a:t> </a:t>
            </a:r>
            <a:r>
              <a:rPr lang="es-ES" sz="1400" dirty="0" err="1"/>
              <a:t>analysis</a:t>
            </a:r>
            <a:endParaRPr lang="en-ES" sz="1400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6DFD46-AC41-3B49-BC14-A811B4D07BA0}"/>
              </a:ext>
            </a:extLst>
          </p:cNvPr>
          <p:cNvSpPr txBox="1"/>
          <p:nvPr/>
        </p:nvSpPr>
        <p:spPr>
          <a:xfrm>
            <a:off x="3320119" y="2442182"/>
            <a:ext cx="24751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err="1"/>
              <a:t>Similarly</a:t>
            </a:r>
            <a:r>
              <a:rPr lang="es-ES" sz="1400" dirty="0"/>
              <a:t> </a:t>
            </a:r>
            <a:r>
              <a:rPr lang="es-ES" sz="1400" dirty="0" err="1"/>
              <a:t>or</a:t>
            </a:r>
            <a:r>
              <a:rPr lang="es-ES" sz="1400" dirty="0"/>
              <a:t> </a:t>
            </a:r>
            <a:r>
              <a:rPr lang="es-ES" sz="1400" dirty="0" err="1"/>
              <a:t>oppositely</a:t>
            </a:r>
            <a:r>
              <a:rPr lang="es-ES" sz="1400" dirty="0"/>
              <a:t> </a:t>
            </a:r>
            <a:r>
              <a:rPr lang="es-ES" sz="1400" dirty="0" err="1"/>
              <a:t>expressed</a:t>
            </a:r>
            <a:r>
              <a:rPr lang="es-ES" sz="1400" dirty="0"/>
              <a:t> genes </a:t>
            </a:r>
            <a:r>
              <a:rPr lang="es-ES" sz="1400" dirty="0" err="1"/>
              <a:t>from</a:t>
            </a:r>
            <a:r>
              <a:rPr lang="es-ES" sz="1400" dirty="0"/>
              <a:t> GEO </a:t>
            </a:r>
            <a:r>
              <a:rPr lang="es-ES" sz="1400" dirty="0" err="1"/>
              <a:t>datasets</a:t>
            </a:r>
            <a:endParaRPr lang="en-E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7B0E4D-3118-3746-B3BF-808E02E52674}"/>
              </a:ext>
            </a:extLst>
          </p:cNvPr>
          <p:cNvSpPr txBox="1"/>
          <p:nvPr/>
        </p:nvSpPr>
        <p:spPr>
          <a:xfrm>
            <a:off x="3320119" y="3429000"/>
            <a:ext cx="2475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err="1"/>
              <a:t>Obtain</a:t>
            </a:r>
            <a:r>
              <a:rPr lang="es-ES" sz="1400" dirty="0"/>
              <a:t> </a:t>
            </a:r>
            <a:r>
              <a:rPr lang="es-ES" sz="1400" dirty="0" err="1"/>
              <a:t>the</a:t>
            </a:r>
            <a:r>
              <a:rPr lang="es-ES" sz="1400" dirty="0"/>
              <a:t> “n” genes </a:t>
            </a:r>
            <a:r>
              <a:rPr lang="es-ES" sz="1400" dirty="0" err="1"/>
              <a:t>that</a:t>
            </a:r>
            <a:r>
              <a:rPr lang="es-ES" sz="1400" dirty="0"/>
              <a:t> are more similar to gene “x”</a:t>
            </a:r>
            <a:endParaRPr lang="en-ES" sz="14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F9F929A-71A4-4241-8F1A-EBC5FEF1A594}"/>
              </a:ext>
            </a:extLst>
          </p:cNvPr>
          <p:cNvCxnSpPr>
            <a:cxnSpLocks/>
          </p:cNvCxnSpPr>
          <p:nvPr/>
        </p:nvCxnSpPr>
        <p:spPr>
          <a:xfrm>
            <a:off x="4557714" y="2213629"/>
            <a:ext cx="0" cy="319735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F368BFB-F1A1-6040-AC51-D6D5D68D4637}"/>
              </a:ext>
            </a:extLst>
          </p:cNvPr>
          <p:cNvCxnSpPr>
            <a:cxnSpLocks/>
          </p:cNvCxnSpPr>
          <p:nvPr/>
        </p:nvCxnSpPr>
        <p:spPr>
          <a:xfrm>
            <a:off x="4557714" y="3180846"/>
            <a:ext cx="0" cy="319735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45DFAB0-C7CD-F147-89B5-DBF547934681}"/>
              </a:ext>
            </a:extLst>
          </p:cNvPr>
          <p:cNvSpPr txBox="1"/>
          <p:nvPr/>
        </p:nvSpPr>
        <p:spPr>
          <a:xfrm>
            <a:off x="6676556" y="1321078"/>
            <a:ext cx="1314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G</a:t>
            </a:r>
            <a:r>
              <a:rPr lang="en-ES" b="1" dirty="0"/>
              <a:t>:CONVERT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BD909C-08CB-D240-B6FF-61ACFD536168}"/>
              </a:ext>
            </a:extLst>
          </p:cNvPr>
          <p:cNvSpPr txBox="1"/>
          <p:nvPr/>
        </p:nvSpPr>
        <p:spPr>
          <a:xfrm>
            <a:off x="6096000" y="1690409"/>
            <a:ext cx="2475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err="1"/>
              <a:t>Convert</a:t>
            </a:r>
            <a:r>
              <a:rPr lang="es-ES" sz="1400" dirty="0"/>
              <a:t> gene </a:t>
            </a:r>
            <a:r>
              <a:rPr lang="es-ES" sz="1400" dirty="0" err="1"/>
              <a:t>IDs</a:t>
            </a:r>
            <a:r>
              <a:rPr lang="es-ES" sz="1400" dirty="0"/>
              <a:t> </a:t>
            </a:r>
            <a:endParaRPr lang="en-E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1D4B69-C800-AF41-ADA9-D0B2D7B27209}"/>
              </a:ext>
            </a:extLst>
          </p:cNvPr>
          <p:cNvSpPr txBox="1"/>
          <p:nvPr/>
        </p:nvSpPr>
        <p:spPr>
          <a:xfrm>
            <a:off x="6096000" y="2328418"/>
            <a:ext cx="2475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err="1"/>
              <a:t>List</a:t>
            </a:r>
            <a:r>
              <a:rPr lang="es-ES" sz="1400" dirty="0"/>
              <a:t> of gene </a:t>
            </a:r>
            <a:r>
              <a:rPr lang="es-ES" sz="1400" dirty="0" err="1"/>
              <a:t>names</a:t>
            </a:r>
            <a:r>
              <a:rPr lang="es-ES" sz="1400" dirty="0"/>
              <a:t>, </a:t>
            </a:r>
            <a:r>
              <a:rPr lang="es-ES" sz="1400" dirty="0" err="1"/>
              <a:t>Ids</a:t>
            </a:r>
            <a:r>
              <a:rPr lang="es-ES" sz="1400" dirty="0"/>
              <a:t>, </a:t>
            </a:r>
            <a:r>
              <a:rPr lang="es-ES" sz="1400" dirty="0" err="1"/>
              <a:t>proteins</a:t>
            </a:r>
            <a:r>
              <a:rPr lang="es-ES" sz="1400" dirty="0"/>
              <a:t> </a:t>
            </a:r>
            <a:r>
              <a:rPr lang="es-ES" sz="1400" dirty="0" err="1"/>
              <a:t>or</a:t>
            </a:r>
            <a:r>
              <a:rPr lang="es-ES" sz="1400" dirty="0"/>
              <a:t> </a:t>
            </a:r>
            <a:r>
              <a:rPr lang="es-ES" sz="1400" dirty="0" err="1"/>
              <a:t>microarray</a:t>
            </a:r>
            <a:r>
              <a:rPr lang="es-ES" sz="1400" dirty="0"/>
              <a:t> </a:t>
            </a:r>
            <a:r>
              <a:rPr lang="es-ES" sz="1400" dirty="0" err="1"/>
              <a:t>probes</a:t>
            </a:r>
            <a:endParaRPr lang="en-E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E20B41-0E4C-2B4F-B092-835398090022}"/>
              </a:ext>
            </a:extLst>
          </p:cNvPr>
          <p:cNvSpPr txBox="1"/>
          <p:nvPr/>
        </p:nvSpPr>
        <p:spPr>
          <a:xfrm>
            <a:off x="6096000" y="3238971"/>
            <a:ext cx="24751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Tabular file </a:t>
            </a:r>
            <a:r>
              <a:rPr lang="es-ES" sz="1400" dirty="0" err="1"/>
              <a:t>with</a:t>
            </a:r>
            <a:r>
              <a:rPr lang="es-ES" sz="1400" dirty="0"/>
              <a:t>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corresponding</a:t>
            </a:r>
            <a:r>
              <a:rPr lang="es-ES" sz="1400" dirty="0"/>
              <a:t> </a:t>
            </a:r>
            <a:r>
              <a:rPr lang="es-ES" sz="1400" dirty="0" err="1"/>
              <a:t>names</a:t>
            </a:r>
            <a:r>
              <a:rPr lang="es-ES" sz="1400" dirty="0"/>
              <a:t> and </a:t>
            </a:r>
            <a:r>
              <a:rPr lang="es-ES" sz="1400" dirty="0" err="1"/>
              <a:t>Ids</a:t>
            </a:r>
            <a:r>
              <a:rPr lang="es-ES" sz="1400" dirty="0"/>
              <a:t> </a:t>
            </a:r>
            <a:r>
              <a:rPr lang="es-ES" sz="1400" dirty="0" err="1"/>
              <a:t>for</a:t>
            </a:r>
            <a:r>
              <a:rPr lang="es-ES" sz="1400" dirty="0"/>
              <a:t> </a:t>
            </a:r>
            <a:r>
              <a:rPr lang="es-ES" sz="1400" dirty="0" err="1"/>
              <a:t>each</a:t>
            </a:r>
            <a:r>
              <a:rPr lang="es-ES" sz="1400" dirty="0"/>
              <a:t> gene</a:t>
            </a:r>
          </a:p>
          <a:p>
            <a:pPr algn="ctr"/>
            <a:r>
              <a:rPr lang="es-ES" sz="1400" dirty="0"/>
              <a:t>+</a:t>
            </a:r>
          </a:p>
          <a:p>
            <a:pPr algn="ctr"/>
            <a:r>
              <a:rPr lang="es-ES" sz="1400" dirty="0"/>
              <a:t>short </a:t>
            </a:r>
            <a:r>
              <a:rPr lang="es-ES" sz="1400" dirty="0" err="1"/>
              <a:t>description</a:t>
            </a:r>
            <a:r>
              <a:rPr lang="es-ES" sz="1400" dirty="0"/>
              <a:t> of </a:t>
            </a:r>
            <a:r>
              <a:rPr lang="es-ES" sz="1400" dirty="0" err="1"/>
              <a:t>the</a:t>
            </a:r>
            <a:r>
              <a:rPr lang="es-ES" sz="1400" dirty="0"/>
              <a:t> gene</a:t>
            </a:r>
            <a:endParaRPr lang="en-ES" sz="14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54F3C23-FBFF-8A40-9472-3781097EE75A}"/>
              </a:ext>
            </a:extLst>
          </p:cNvPr>
          <p:cNvCxnSpPr>
            <a:cxnSpLocks/>
          </p:cNvCxnSpPr>
          <p:nvPr/>
        </p:nvCxnSpPr>
        <p:spPr>
          <a:xfrm>
            <a:off x="7333595" y="2047473"/>
            <a:ext cx="0" cy="319735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4BA826B-7AEB-CD44-9877-980CD60B973E}"/>
              </a:ext>
            </a:extLst>
          </p:cNvPr>
          <p:cNvCxnSpPr>
            <a:cxnSpLocks/>
          </p:cNvCxnSpPr>
          <p:nvPr/>
        </p:nvCxnSpPr>
        <p:spPr>
          <a:xfrm>
            <a:off x="7333595" y="2905114"/>
            <a:ext cx="0" cy="319735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C5BEC9A-E4E8-EC48-ABD5-3184AB512139}"/>
              </a:ext>
            </a:extLst>
          </p:cNvPr>
          <p:cNvSpPr txBox="1"/>
          <p:nvPr/>
        </p:nvSpPr>
        <p:spPr>
          <a:xfrm>
            <a:off x="9389038" y="1323450"/>
            <a:ext cx="939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G</a:t>
            </a:r>
            <a:r>
              <a:rPr lang="en-ES" b="1" dirty="0"/>
              <a:t>:ORTH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8CFC94-59F1-BD42-A858-01430392FA32}"/>
              </a:ext>
            </a:extLst>
          </p:cNvPr>
          <p:cNvSpPr txBox="1"/>
          <p:nvPr/>
        </p:nvSpPr>
        <p:spPr>
          <a:xfrm>
            <a:off x="8620965" y="1692781"/>
            <a:ext cx="2475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err="1"/>
              <a:t>Identify</a:t>
            </a:r>
            <a:r>
              <a:rPr lang="es-ES" sz="1400" dirty="0"/>
              <a:t> </a:t>
            </a:r>
            <a:r>
              <a:rPr lang="es-ES" sz="1400" dirty="0" err="1"/>
              <a:t>orthologous</a:t>
            </a:r>
            <a:r>
              <a:rPr lang="es-ES" sz="1400" dirty="0"/>
              <a:t> genes </a:t>
            </a:r>
            <a:r>
              <a:rPr lang="es-ES" sz="1400" dirty="0" err="1"/>
              <a:t>from</a:t>
            </a:r>
            <a:r>
              <a:rPr lang="es-ES" sz="1400" dirty="0"/>
              <a:t> </a:t>
            </a:r>
            <a:r>
              <a:rPr lang="es-ES" sz="1400" dirty="0" err="1"/>
              <a:t>other</a:t>
            </a:r>
            <a:r>
              <a:rPr lang="es-ES" sz="1400" dirty="0"/>
              <a:t> </a:t>
            </a:r>
            <a:r>
              <a:rPr lang="es-ES" sz="1400" dirty="0" err="1"/>
              <a:t>species</a:t>
            </a:r>
            <a:endParaRPr lang="en-E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3BAA84-07C9-0749-9A48-FA38C993C9C9}"/>
              </a:ext>
            </a:extLst>
          </p:cNvPr>
          <p:cNvSpPr txBox="1"/>
          <p:nvPr/>
        </p:nvSpPr>
        <p:spPr>
          <a:xfrm>
            <a:off x="8620962" y="2329922"/>
            <a:ext cx="2475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Data </a:t>
            </a:r>
            <a:r>
              <a:rPr lang="es-ES" sz="1400" dirty="0" err="1"/>
              <a:t>is</a:t>
            </a:r>
            <a:r>
              <a:rPr lang="es-ES" sz="1400" dirty="0"/>
              <a:t> </a:t>
            </a:r>
            <a:r>
              <a:rPr lang="es-ES" sz="1400" dirty="0" err="1"/>
              <a:t>downloaded</a:t>
            </a:r>
            <a:r>
              <a:rPr lang="es-ES" sz="1400" dirty="0"/>
              <a:t> </a:t>
            </a:r>
            <a:r>
              <a:rPr lang="es-ES" sz="1400" dirty="0" err="1"/>
              <a:t>from</a:t>
            </a:r>
            <a:r>
              <a:rPr lang="es-ES" sz="1400" dirty="0"/>
              <a:t> </a:t>
            </a:r>
            <a:r>
              <a:rPr lang="es-ES" sz="1400" dirty="0" err="1"/>
              <a:t>Ensembl</a:t>
            </a:r>
            <a:r>
              <a:rPr lang="es-ES" sz="1400" dirty="0"/>
              <a:t> </a:t>
            </a:r>
            <a:r>
              <a:rPr lang="es-ES" sz="1400" dirty="0" err="1"/>
              <a:t>database</a:t>
            </a:r>
            <a:endParaRPr lang="en-ES" sz="1400" dirty="0"/>
          </a:p>
        </p:txBody>
      </p:sp>
      <p:pic>
        <p:nvPicPr>
          <p:cNvPr id="35" name="Picture 3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6DB6CDAE-F845-8545-B001-98BBC8959ED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093959" y="2108032"/>
            <a:ext cx="2260672" cy="707524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0A374DC-69EF-754A-B551-6FF7B5460E3C}"/>
              </a:ext>
            </a:extLst>
          </p:cNvPr>
          <p:cNvSpPr txBox="1"/>
          <p:nvPr/>
        </p:nvSpPr>
        <p:spPr>
          <a:xfrm>
            <a:off x="8620962" y="2993215"/>
            <a:ext cx="24751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Input: </a:t>
            </a:r>
            <a:r>
              <a:rPr lang="es-ES" sz="1400" dirty="0" err="1"/>
              <a:t>List</a:t>
            </a:r>
            <a:r>
              <a:rPr lang="es-ES" sz="1400" dirty="0"/>
              <a:t> of genes</a:t>
            </a:r>
          </a:p>
          <a:p>
            <a:pPr algn="ctr"/>
            <a:r>
              <a:rPr lang="es-ES" sz="1400" dirty="0" err="1"/>
              <a:t>Select</a:t>
            </a:r>
            <a:r>
              <a:rPr lang="es-ES" sz="1400" dirty="0"/>
              <a:t> target </a:t>
            </a:r>
            <a:r>
              <a:rPr lang="es-ES" sz="1400" dirty="0" err="1"/>
              <a:t>organism</a:t>
            </a:r>
            <a:endParaRPr lang="es-ES" sz="1400" dirty="0"/>
          </a:p>
          <a:p>
            <a:pPr algn="ctr"/>
            <a:r>
              <a:rPr lang="es-ES" sz="1400" dirty="0"/>
              <a:t>Tabular file </a:t>
            </a:r>
            <a:r>
              <a:rPr lang="es-ES" sz="1400" dirty="0" err="1"/>
              <a:t>with</a:t>
            </a:r>
            <a:r>
              <a:rPr lang="es-ES" sz="1400" dirty="0"/>
              <a:t>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corresponding</a:t>
            </a:r>
            <a:r>
              <a:rPr lang="es-ES" sz="1400" dirty="0"/>
              <a:t> </a:t>
            </a:r>
            <a:r>
              <a:rPr lang="es-ES" sz="1400" dirty="0" err="1"/>
              <a:t>orthologs</a:t>
            </a:r>
            <a:endParaRPr lang="en-ES" sz="14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96C09B4-EAAC-F349-9F9E-B5BCF9C8B6BE}"/>
              </a:ext>
            </a:extLst>
          </p:cNvPr>
          <p:cNvCxnSpPr>
            <a:cxnSpLocks/>
          </p:cNvCxnSpPr>
          <p:nvPr/>
        </p:nvCxnSpPr>
        <p:spPr>
          <a:xfrm>
            <a:off x="9844731" y="2209327"/>
            <a:ext cx="0" cy="197631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F13F6F9-133C-F14C-AC64-4ACFA5F68A98}"/>
              </a:ext>
            </a:extLst>
          </p:cNvPr>
          <p:cNvCxnSpPr>
            <a:cxnSpLocks/>
          </p:cNvCxnSpPr>
          <p:nvPr/>
        </p:nvCxnSpPr>
        <p:spPr>
          <a:xfrm>
            <a:off x="9851657" y="2839713"/>
            <a:ext cx="0" cy="197631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311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1A717-A3F1-C34C-9CAD-2223F8CAC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/>
              <a:t>G</a:t>
            </a:r>
            <a:r>
              <a:rPr lang="en-ES" dirty="0"/>
              <a:t>:Profiler</a:t>
            </a:r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96595068-3EC2-0146-9025-4B6E210624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57799" y="1066343"/>
            <a:ext cx="6927281" cy="48382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A3E85E-CC01-FF4E-9947-36FF9991A19C}"/>
              </a:ext>
            </a:extLst>
          </p:cNvPr>
          <p:cNvSpPr/>
          <p:nvPr/>
        </p:nvSpPr>
        <p:spPr>
          <a:xfrm>
            <a:off x="5253846" y="871373"/>
            <a:ext cx="5595663" cy="555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8D069C90-3D5D-5F4E-82CE-A7AD8DF66A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95" y="2587153"/>
            <a:ext cx="5246927" cy="245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20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1A717-A3F1-C34C-9CAD-2223F8CAC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/>
              <a:t>G</a:t>
            </a:r>
            <a:r>
              <a:rPr lang="en-ES" dirty="0"/>
              <a:t>:Profiler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0C75A524-9FB9-574F-87A1-4F64CD16F01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7457" y="1792304"/>
            <a:ext cx="7327900" cy="1028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04BAD8-C782-7C47-861A-41B01A869A3E}"/>
              </a:ext>
            </a:extLst>
          </p:cNvPr>
          <p:cNvSpPr txBox="1"/>
          <p:nvPr/>
        </p:nvSpPr>
        <p:spPr>
          <a:xfrm rot="16200000">
            <a:off x="1643482" y="2084240"/>
            <a:ext cx="1729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Nucleic</a:t>
            </a:r>
            <a:r>
              <a:rPr lang="es-ES" dirty="0"/>
              <a:t> </a:t>
            </a:r>
            <a:r>
              <a:rPr lang="es-ES" dirty="0" err="1"/>
              <a:t>Acids</a:t>
            </a:r>
            <a:r>
              <a:rPr lang="es-ES" dirty="0"/>
              <a:t> </a:t>
            </a:r>
            <a:r>
              <a:rPr lang="es-ES" dirty="0" err="1"/>
              <a:t>Research</a:t>
            </a:r>
            <a:endParaRPr lang="en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0CA49D-F32D-0448-9D56-FE6A69CB89E6}"/>
              </a:ext>
            </a:extLst>
          </p:cNvPr>
          <p:cNvSpPr txBox="1"/>
          <p:nvPr/>
        </p:nvSpPr>
        <p:spPr>
          <a:xfrm>
            <a:off x="4197325" y="2821004"/>
            <a:ext cx="138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376 citations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80731B-1CB7-9247-9AB8-B9A2E98E37DB}"/>
              </a:ext>
            </a:extLst>
          </p:cNvPr>
          <p:cNvSpPr txBox="1"/>
          <p:nvPr/>
        </p:nvSpPr>
        <p:spPr>
          <a:xfrm>
            <a:off x="2831629" y="2872329"/>
            <a:ext cx="1328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400" dirty="0"/>
              <a:t>28 March, 2007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4670AF9-A62D-3347-ACF4-8F223900BC5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7457" y="3565583"/>
            <a:ext cx="7264400" cy="1231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399DBF-5446-ED42-BFA4-44CF3B40156B}"/>
              </a:ext>
            </a:extLst>
          </p:cNvPr>
          <p:cNvSpPr txBox="1"/>
          <p:nvPr/>
        </p:nvSpPr>
        <p:spPr>
          <a:xfrm rot="16200000">
            <a:off x="1658327" y="3929251"/>
            <a:ext cx="1729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Nucleic</a:t>
            </a:r>
            <a:r>
              <a:rPr lang="es-ES" dirty="0"/>
              <a:t> </a:t>
            </a:r>
            <a:r>
              <a:rPr lang="es-ES" dirty="0" err="1"/>
              <a:t>Acids</a:t>
            </a:r>
            <a:r>
              <a:rPr lang="es-ES" dirty="0"/>
              <a:t> </a:t>
            </a:r>
            <a:r>
              <a:rPr lang="es-ES" dirty="0" err="1"/>
              <a:t>Research</a:t>
            </a:r>
            <a:endParaRPr lang="en-E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D49012-960B-8946-8329-5A4D82445EA6}"/>
              </a:ext>
            </a:extLst>
          </p:cNvPr>
          <p:cNvSpPr txBox="1"/>
          <p:nvPr/>
        </p:nvSpPr>
        <p:spPr>
          <a:xfrm>
            <a:off x="4159813" y="4748647"/>
            <a:ext cx="138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251 citations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795828-0DF6-D842-BD98-C4D39CD6E9A5}"/>
              </a:ext>
            </a:extLst>
          </p:cNvPr>
          <p:cNvSpPr txBox="1"/>
          <p:nvPr/>
        </p:nvSpPr>
        <p:spPr>
          <a:xfrm>
            <a:off x="2794117" y="4799972"/>
            <a:ext cx="1202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400" dirty="0"/>
              <a:t>29 April, 2007</a:t>
            </a:r>
          </a:p>
        </p:txBody>
      </p:sp>
    </p:spTree>
    <p:extLst>
      <p:ext uri="{BB962C8B-B14F-4D97-AF65-F5344CB8AC3E}">
        <p14:creationId xmlns:p14="http://schemas.microsoft.com/office/powerpoint/2010/main" val="4261195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1A717-A3F1-C34C-9CAD-2223F8CAC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/>
              <a:t>G</a:t>
            </a:r>
            <a:r>
              <a:rPr lang="en-ES" dirty="0"/>
              <a:t>:Profiler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9DE8ED5A-232E-6C46-8F9B-C80ECF4A3B9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945" y="915663"/>
            <a:ext cx="4218424" cy="33536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D7FD17-1CEA-7F41-A78C-1C6E6467D4B9}"/>
              </a:ext>
            </a:extLst>
          </p:cNvPr>
          <p:cNvSpPr txBox="1"/>
          <p:nvPr/>
        </p:nvSpPr>
        <p:spPr>
          <a:xfrm>
            <a:off x="349948" y="4002381"/>
            <a:ext cx="1775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G</a:t>
            </a:r>
            <a:r>
              <a:rPr lang="en-ES" b="1" dirty="0"/>
              <a:t>:PROFILER core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55881F-7070-C84B-ACF2-6297EBE30E5D}"/>
              </a:ext>
            </a:extLst>
          </p:cNvPr>
          <p:cNvSpPr txBox="1"/>
          <p:nvPr/>
        </p:nvSpPr>
        <p:spPr>
          <a:xfrm>
            <a:off x="812640" y="4498907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g</a:t>
            </a:r>
            <a:r>
              <a:rPr lang="en-ES" b="1" dirty="0"/>
              <a:t>:GOSt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797712-3959-9547-A3A0-95C9B320FC93}"/>
              </a:ext>
            </a:extLst>
          </p:cNvPr>
          <p:cNvSpPr txBox="1"/>
          <p:nvPr/>
        </p:nvSpPr>
        <p:spPr>
          <a:xfrm>
            <a:off x="0" y="5034495"/>
            <a:ext cx="24751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Identify terms enriched in the provided list</a:t>
            </a:r>
          </a:p>
          <a:p>
            <a:pPr algn="ctr"/>
            <a:r>
              <a:rPr lang="en-US" sz="1400" i="1" dirty="0"/>
              <a:t>GO, KEGG, </a:t>
            </a:r>
            <a:r>
              <a:rPr lang="en-US" sz="1400" i="1" dirty="0" err="1"/>
              <a:t>Reactome</a:t>
            </a:r>
            <a:r>
              <a:rPr lang="en-US" sz="1400" i="1" dirty="0"/>
              <a:t> and TRANSFAC, </a:t>
            </a:r>
            <a:r>
              <a:rPr lang="en-US" sz="1400" b="1" i="1" dirty="0" err="1">
                <a:solidFill>
                  <a:schemeClr val="accent1">
                    <a:lumMod val="75000"/>
                  </a:schemeClr>
                </a:solidFill>
              </a:rPr>
              <a:t>WikiPathways</a:t>
            </a:r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, miRNA targets (</a:t>
            </a:r>
            <a:r>
              <a:rPr lang="en-US" sz="1400" b="1" i="1" dirty="0" err="1">
                <a:solidFill>
                  <a:schemeClr val="accent1">
                    <a:lumMod val="75000"/>
                  </a:schemeClr>
                </a:solidFill>
              </a:rPr>
              <a:t>miRTar</a:t>
            </a:r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-Base), tissue-specificity (Human Protein Atlas) and Human Phenotype Ontology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D6792C4-95E7-874B-8489-9A7CDC3281CB}"/>
              </a:ext>
            </a:extLst>
          </p:cNvPr>
          <p:cNvCxnSpPr>
            <a:cxnSpLocks/>
          </p:cNvCxnSpPr>
          <p:nvPr/>
        </p:nvCxnSpPr>
        <p:spPr>
          <a:xfrm>
            <a:off x="1202172" y="4291454"/>
            <a:ext cx="0" cy="319735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EF8F3D-EAA5-734D-A682-1C460D5DE812}"/>
              </a:ext>
            </a:extLst>
          </p:cNvPr>
          <p:cNvCxnSpPr>
            <a:cxnSpLocks/>
          </p:cNvCxnSpPr>
          <p:nvPr/>
        </p:nvCxnSpPr>
        <p:spPr>
          <a:xfrm>
            <a:off x="1202172" y="4808712"/>
            <a:ext cx="0" cy="319735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40C025E-8199-5847-AA64-F4C1CBC4C766}"/>
              </a:ext>
            </a:extLst>
          </p:cNvPr>
          <p:cNvSpPr txBox="1"/>
          <p:nvPr/>
        </p:nvSpPr>
        <p:spPr>
          <a:xfrm>
            <a:off x="3061178" y="4498907"/>
            <a:ext cx="11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g</a:t>
            </a:r>
            <a:r>
              <a:rPr lang="en-ES" b="1" dirty="0"/>
              <a:t>:SNPense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B46565-9763-5A49-B6D5-3CD17D6E9EC9}"/>
              </a:ext>
            </a:extLst>
          </p:cNvPr>
          <p:cNvSpPr txBox="1"/>
          <p:nvPr/>
        </p:nvSpPr>
        <p:spPr>
          <a:xfrm>
            <a:off x="2404345" y="5118299"/>
            <a:ext cx="24751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Map SNP </a:t>
            </a:r>
            <a:r>
              <a:rPr lang="en-US" sz="1400" dirty="0" err="1"/>
              <a:t>rs</a:t>
            </a:r>
            <a:r>
              <a:rPr lang="en-US" sz="1400" dirty="0"/>
              <a:t>-codes to gene names</a:t>
            </a:r>
          </a:p>
          <a:p>
            <a:pPr algn="ctr"/>
            <a:r>
              <a:rPr lang="en-US" sz="1400" dirty="0"/>
              <a:t>Obtain chromosomal coordinates and predict variant effects.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54469B1-7975-8747-BFAD-EC371B58C591}"/>
              </a:ext>
            </a:extLst>
          </p:cNvPr>
          <p:cNvCxnSpPr>
            <a:cxnSpLocks/>
          </p:cNvCxnSpPr>
          <p:nvPr/>
        </p:nvCxnSpPr>
        <p:spPr>
          <a:xfrm>
            <a:off x="3641941" y="4808712"/>
            <a:ext cx="0" cy="319735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picture containing chart&#10;&#10;Description automatically generated">
            <a:extLst>
              <a:ext uri="{FF2B5EF4-FFF2-40B4-BE49-F238E27FC236}">
                <a16:creationId xmlns:a16="http://schemas.microsoft.com/office/drawing/2014/main" id="{C05C06CD-C849-BD4D-91C0-EF3AE71E053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3650" y="839550"/>
            <a:ext cx="61087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194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1A717-A3F1-C34C-9CAD-2223F8CAC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/>
              <a:t>G</a:t>
            </a:r>
            <a:r>
              <a:rPr lang="en-ES" dirty="0"/>
              <a:t>:Profiler</a:t>
            </a:r>
          </a:p>
        </p:txBody>
      </p:sp>
      <p:pic>
        <p:nvPicPr>
          <p:cNvPr id="12" name="Picture 1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7A18F67-5312-CF44-96FD-3873B5CE7D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6517" y="940007"/>
            <a:ext cx="9923621" cy="5917993"/>
          </a:xfrm>
          <a:prstGeom prst="rect">
            <a:avLst/>
          </a:prstGeom>
        </p:spPr>
      </p:pic>
      <p:pic>
        <p:nvPicPr>
          <p:cNvPr id="41" name="Picture 40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EAB3085E-B4D6-784C-815C-1EEB16A12CF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863" y="892714"/>
            <a:ext cx="11880273" cy="5965286"/>
          </a:xfrm>
          <a:prstGeom prst="rect">
            <a:avLst/>
          </a:prstGeom>
        </p:spPr>
      </p:pic>
      <p:pic>
        <p:nvPicPr>
          <p:cNvPr id="23" name="Picture 22" descr="Chart&#10;&#10;Description automatically generated with medium confidence">
            <a:extLst>
              <a:ext uri="{FF2B5EF4-FFF2-40B4-BE49-F238E27FC236}">
                <a16:creationId xmlns:a16="http://schemas.microsoft.com/office/drawing/2014/main" id="{D93AC35D-4CAC-5546-AE9B-7DF2813A11B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094" y="884253"/>
            <a:ext cx="11495809" cy="598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75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1A717-A3F1-C34C-9CAD-2223F8CAC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/>
              <a:t>G</a:t>
            </a:r>
            <a:r>
              <a:rPr lang="en-ES" dirty="0"/>
              <a:t>:Profiler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5A9FB952-FE62-F046-8ADE-BE5A6E7C71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7084" y="734235"/>
            <a:ext cx="6897832" cy="2997547"/>
          </a:xfrm>
          <a:prstGeom prst="rect">
            <a:avLst/>
          </a:prstGeom>
        </p:spPr>
      </p:pic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6A2B5BD9-33F6-D447-BF88-47DD2E5111A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2318" y="4021220"/>
            <a:ext cx="8347364" cy="219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281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59228D-D05F-8C40-AE4C-2ED2341D6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/>
              <a:t>G</a:t>
            </a:r>
            <a:r>
              <a:rPr lang="en-ES" dirty="0"/>
              <a:t>:Profiler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D98C127-FB46-964E-9A13-29EBE5F3BDF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955" y="1233630"/>
            <a:ext cx="10202645" cy="28499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93EBDA-0300-1446-83F7-691672C867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954" y="4130380"/>
            <a:ext cx="10202645" cy="4560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FF3DA3-A313-9048-A30E-38AA1BD21250}"/>
              </a:ext>
            </a:extLst>
          </p:cNvPr>
          <p:cNvSpPr txBox="1"/>
          <p:nvPr/>
        </p:nvSpPr>
        <p:spPr>
          <a:xfrm>
            <a:off x="10650682" y="3647209"/>
            <a:ext cx="1476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268 pathways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9D3FD65-4163-624C-8B32-4F1EE6C56CCE}"/>
              </a:ext>
            </a:extLst>
          </p:cNvPr>
          <p:cNvCxnSpPr>
            <a:cxnSpLocks/>
          </p:cNvCxnSpPr>
          <p:nvPr/>
        </p:nvCxnSpPr>
        <p:spPr>
          <a:xfrm>
            <a:off x="10359736" y="3842266"/>
            <a:ext cx="301337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BA40F63-3FF6-5E4F-A121-4ADAA8C953FC}"/>
              </a:ext>
            </a:extLst>
          </p:cNvPr>
          <p:cNvSpPr txBox="1"/>
          <p:nvPr/>
        </p:nvSpPr>
        <p:spPr>
          <a:xfrm>
            <a:off x="10715185" y="4049624"/>
            <a:ext cx="1476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493 pathways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FEE9CA-4B0A-CA43-8C29-54BE8CA4A68B}"/>
              </a:ext>
            </a:extLst>
          </p:cNvPr>
          <p:cNvCxnSpPr>
            <a:cxnSpLocks/>
          </p:cNvCxnSpPr>
          <p:nvPr/>
        </p:nvCxnSpPr>
        <p:spPr>
          <a:xfrm>
            <a:off x="10424239" y="4244681"/>
            <a:ext cx="301337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Graphical user interface, text, letter&#10;&#10;Description automatically generated">
            <a:extLst>
              <a:ext uri="{FF2B5EF4-FFF2-40B4-BE49-F238E27FC236}">
                <a16:creationId xmlns:a16="http://schemas.microsoft.com/office/drawing/2014/main" id="{C8DCDDC1-75A6-0649-8158-C54112BEE87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747515"/>
            <a:ext cx="12192000" cy="208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320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3C30E-A7BA-DB43-9C61-574D704A7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210161" cy="1325563"/>
          </a:xfrm>
        </p:spPr>
        <p:txBody>
          <a:bodyPr/>
          <a:lstStyle/>
          <a:p>
            <a:r>
              <a:rPr lang="en-ES" dirty="0"/>
              <a:t>ToppGene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0B341C-CEB0-B242-A578-BF2AA17B6386}"/>
              </a:ext>
            </a:extLst>
          </p:cNvPr>
          <p:cNvSpPr txBox="1"/>
          <p:nvPr/>
        </p:nvSpPr>
        <p:spPr>
          <a:xfrm>
            <a:off x="3408497" y="3101330"/>
            <a:ext cx="167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924 citations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6C41FD-1635-824B-AC85-E8EC90A1C1C8}"/>
              </a:ext>
            </a:extLst>
          </p:cNvPr>
          <p:cNvSpPr txBox="1"/>
          <p:nvPr/>
        </p:nvSpPr>
        <p:spPr>
          <a:xfrm>
            <a:off x="2207172" y="3122885"/>
            <a:ext cx="1176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400" dirty="0"/>
              <a:t>May 11, 2009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3020F05-28CF-8341-BA51-C68407400E6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7172" y="1492960"/>
            <a:ext cx="7443619" cy="16083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5B125BD-D69C-1D45-B4F6-1469C1C10F42}"/>
              </a:ext>
            </a:extLst>
          </p:cNvPr>
          <p:cNvSpPr txBox="1"/>
          <p:nvPr/>
        </p:nvSpPr>
        <p:spPr>
          <a:xfrm rot="16200000">
            <a:off x="1030413" y="2084240"/>
            <a:ext cx="1729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Nucleic</a:t>
            </a:r>
            <a:r>
              <a:rPr lang="es-ES" dirty="0"/>
              <a:t> </a:t>
            </a:r>
            <a:r>
              <a:rPr lang="es-ES" dirty="0" err="1"/>
              <a:t>Acids</a:t>
            </a:r>
            <a:r>
              <a:rPr lang="es-ES" dirty="0"/>
              <a:t> </a:t>
            </a:r>
            <a:r>
              <a:rPr lang="es-ES" dirty="0" err="1"/>
              <a:t>Research</a:t>
            </a: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2781015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3C30E-A7BA-DB43-9C61-574D704A7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792682" cy="1325563"/>
          </a:xfrm>
        </p:spPr>
        <p:txBody>
          <a:bodyPr/>
          <a:lstStyle/>
          <a:p>
            <a:r>
              <a:rPr lang="en-ES" dirty="0"/>
              <a:t>Gene Ontology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B19CC33-935D-3744-A9D5-1177E280A12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965" y="1226127"/>
            <a:ext cx="4546667" cy="5351318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B80DA84-9CAD-8F4D-9060-40A7DDBB3CB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2181" y="4555173"/>
            <a:ext cx="3921412" cy="1862883"/>
          </a:xfrm>
          <a:prstGeom prst="rect">
            <a:avLst/>
          </a:prstGeom>
        </p:spPr>
      </p:pic>
      <p:pic>
        <p:nvPicPr>
          <p:cNvPr id="8" name="Picture 7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E4EC8EAD-0A12-2345-8A80-0A7555BDD49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6272" y="3333297"/>
            <a:ext cx="5514109" cy="1221876"/>
          </a:xfrm>
          <a:prstGeom prst="rect">
            <a:avLst/>
          </a:prstGeom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D7A0D68-2C2E-F844-A4ED-FF04EC33971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1873" y="669314"/>
            <a:ext cx="6307282" cy="218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26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3C30E-A7BA-DB43-9C61-574D704A7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210161" cy="1325563"/>
          </a:xfrm>
        </p:spPr>
        <p:txBody>
          <a:bodyPr/>
          <a:lstStyle/>
          <a:p>
            <a:r>
              <a:rPr lang="en-ES" dirty="0"/>
              <a:t>ToppGene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93DEA8B-910F-094C-A768-25D3BDD2F69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8" y="935181"/>
            <a:ext cx="7111681" cy="58500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86B0D0-10EE-FD41-BB77-A34FF3599DC4}"/>
              </a:ext>
            </a:extLst>
          </p:cNvPr>
          <p:cNvSpPr txBox="1"/>
          <p:nvPr/>
        </p:nvSpPr>
        <p:spPr>
          <a:xfrm>
            <a:off x="8342335" y="827065"/>
            <a:ext cx="1256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F</a:t>
            </a:r>
            <a:r>
              <a:rPr lang="en-ES" sz="1400" dirty="0"/>
              <a:t>uzzy measure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3703B5D-AB2F-CC49-A681-DB1713C6562A}"/>
              </a:ext>
            </a:extLst>
          </p:cNvPr>
          <p:cNvGrpSpPr/>
          <p:nvPr/>
        </p:nvGrpSpPr>
        <p:grpSpPr>
          <a:xfrm>
            <a:off x="7993037" y="3250381"/>
            <a:ext cx="3784164" cy="590440"/>
            <a:chOff x="8268988" y="1926576"/>
            <a:chExt cx="3784164" cy="59044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C24B0E-D7C3-B747-9966-AD24708690DC}"/>
                </a:ext>
              </a:extLst>
            </p:cNvPr>
            <p:cNvSpPr txBox="1"/>
            <p:nvPr/>
          </p:nvSpPr>
          <p:spPr>
            <a:xfrm>
              <a:off x="8268988" y="2070073"/>
              <a:ext cx="7264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400" dirty="0"/>
                <a:t>P(</a:t>
              </a:r>
              <a:r>
                <a:rPr lang="es-ES" sz="1400" dirty="0" err="1"/>
                <a:t>T</a:t>
              </a:r>
              <a:r>
                <a:rPr lang="es-ES" sz="1400" baseline="-25000" dirty="0" err="1"/>
                <a:t>k</a:t>
              </a:r>
              <a:r>
                <a:rPr lang="es-ES" sz="1400" dirty="0"/>
                <a:t>) = </a:t>
              </a:r>
              <a:endParaRPr lang="en-ES" sz="14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A95899B-D124-C94F-AE82-BE31A9A1B92B}"/>
                </a:ext>
              </a:extLst>
            </p:cNvPr>
            <p:cNvSpPr txBox="1"/>
            <p:nvPr/>
          </p:nvSpPr>
          <p:spPr>
            <a:xfrm>
              <a:off x="8766867" y="1926576"/>
              <a:ext cx="3286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400" dirty="0"/>
                <a:t>Nº </a:t>
              </a:r>
              <a:r>
                <a:rPr lang="es-ES" sz="1400" dirty="0" err="1"/>
                <a:t>occurrences</a:t>
              </a:r>
              <a:r>
                <a:rPr lang="es-ES" sz="1400" dirty="0"/>
                <a:t> of </a:t>
              </a:r>
              <a:r>
                <a:rPr lang="es-ES" sz="1400" dirty="0" err="1"/>
                <a:t>term</a:t>
              </a:r>
              <a:r>
                <a:rPr lang="es-ES" sz="1400" dirty="0"/>
                <a:t> K and </a:t>
              </a:r>
              <a:r>
                <a:rPr lang="es-ES" sz="1400" dirty="0" err="1"/>
                <a:t>it’s</a:t>
              </a:r>
              <a:r>
                <a:rPr lang="es-ES" sz="1400" dirty="0"/>
                <a:t> </a:t>
              </a:r>
              <a:r>
                <a:rPr lang="es-ES" sz="1400" dirty="0" err="1"/>
                <a:t>children</a:t>
              </a:r>
              <a:endParaRPr lang="en-ES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1B55D30-EAA6-A24A-8451-87D995AC7314}"/>
                </a:ext>
              </a:extLst>
            </p:cNvPr>
            <p:cNvSpPr txBox="1"/>
            <p:nvPr/>
          </p:nvSpPr>
          <p:spPr>
            <a:xfrm>
              <a:off x="9698533" y="2209239"/>
              <a:ext cx="14229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400" dirty="0"/>
                <a:t>Total Nº of </a:t>
              </a:r>
              <a:r>
                <a:rPr lang="es-ES" sz="1400" dirty="0" err="1"/>
                <a:t>terms</a:t>
              </a:r>
              <a:endParaRPr lang="en-ES" sz="1400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BAA6DEC-0BD0-624C-A535-3BEADD018E37}"/>
                </a:ext>
              </a:extLst>
            </p:cNvPr>
            <p:cNvCxnSpPr>
              <a:cxnSpLocks/>
            </p:cNvCxnSpPr>
            <p:nvPr/>
          </p:nvCxnSpPr>
          <p:spPr>
            <a:xfrm>
              <a:off x="8922861" y="2230021"/>
              <a:ext cx="299551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8964611-475B-CD46-BB15-70505668EFE9}"/>
              </a:ext>
            </a:extLst>
          </p:cNvPr>
          <p:cNvGrpSpPr/>
          <p:nvPr/>
        </p:nvGrpSpPr>
        <p:grpSpPr>
          <a:xfrm>
            <a:off x="8980108" y="3793923"/>
            <a:ext cx="1584831" cy="574818"/>
            <a:chOff x="9223387" y="2974532"/>
            <a:chExt cx="1584831" cy="57481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70C4E8-5A4B-4D42-B83E-B2DFA2FEB98A}"/>
                </a:ext>
              </a:extLst>
            </p:cNvPr>
            <p:cNvSpPr txBox="1"/>
            <p:nvPr/>
          </p:nvSpPr>
          <p:spPr>
            <a:xfrm>
              <a:off x="9223387" y="3108467"/>
              <a:ext cx="4940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 err="1"/>
                <a:t>g</a:t>
              </a:r>
              <a:r>
                <a:rPr lang="en-GB" sz="1400" baseline="30000" dirty="0" err="1"/>
                <a:t>k</a:t>
              </a:r>
              <a:r>
                <a:rPr lang="en-GB" sz="1400" dirty="0"/>
                <a:t> = </a:t>
              </a:r>
              <a:endParaRPr lang="en-ES" sz="14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A96975E-63BA-0F47-A7D0-283E9120EA29}"/>
                </a:ext>
              </a:extLst>
            </p:cNvPr>
            <p:cNvSpPr txBox="1"/>
            <p:nvPr/>
          </p:nvSpPr>
          <p:spPr>
            <a:xfrm>
              <a:off x="9781205" y="2974532"/>
              <a:ext cx="8306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/>
                <a:t>-ln(p(T</a:t>
              </a:r>
              <a:r>
                <a:rPr lang="en-GB" sz="1400" baseline="-25000" dirty="0"/>
                <a:t>k</a:t>
              </a:r>
              <a:r>
                <a:rPr lang="en-GB" sz="1400" dirty="0"/>
                <a:t>))</a:t>
              </a:r>
              <a:endParaRPr lang="en-ES" sz="14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51078BD-FB60-144B-A1B7-2DEDAF1F714F}"/>
                </a:ext>
              </a:extLst>
            </p:cNvPr>
            <p:cNvSpPr txBox="1"/>
            <p:nvPr/>
          </p:nvSpPr>
          <p:spPr>
            <a:xfrm>
              <a:off x="9584870" y="3241573"/>
              <a:ext cx="1223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/>
                <a:t>max{-ln(p(</a:t>
              </a:r>
              <a:r>
                <a:rPr lang="en-GB" sz="1400" dirty="0" err="1"/>
                <a:t>T</a:t>
              </a:r>
              <a:r>
                <a:rPr lang="en-GB" sz="1400" baseline="-25000" dirty="0" err="1"/>
                <a:t>j</a:t>
              </a:r>
              <a:r>
                <a:rPr lang="en-GB" sz="1400" dirty="0"/>
                <a:t>))}</a:t>
              </a:r>
              <a:endParaRPr lang="en-ES" sz="1400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A83D1BE-C35B-5445-BEBA-65344B52C13D}"/>
                </a:ext>
              </a:extLst>
            </p:cNvPr>
            <p:cNvCxnSpPr>
              <a:cxnSpLocks/>
            </p:cNvCxnSpPr>
            <p:nvPr/>
          </p:nvCxnSpPr>
          <p:spPr>
            <a:xfrm>
              <a:off x="9653685" y="3271918"/>
              <a:ext cx="10801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AD89A04-A113-7245-A06C-C8B7E0B9212E}"/>
              </a:ext>
            </a:extLst>
          </p:cNvPr>
          <p:cNvSpPr txBox="1"/>
          <p:nvPr/>
        </p:nvSpPr>
        <p:spPr>
          <a:xfrm>
            <a:off x="10611769" y="4850319"/>
            <a:ext cx="389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dirty="0"/>
              <a:t>G1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212568-137C-674D-8E63-29CFDED2C350}"/>
              </a:ext>
            </a:extLst>
          </p:cNvPr>
          <p:cNvSpPr txBox="1"/>
          <p:nvPr/>
        </p:nvSpPr>
        <p:spPr>
          <a:xfrm>
            <a:off x="7128110" y="6035485"/>
            <a:ext cx="25026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dirty="0" err="1"/>
              <a:t>Fuzzy-based</a:t>
            </a:r>
            <a:r>
              <a:rPr lang="es-ES" sz="1400" dirty="0"/>
              <a:t> </a:t>
            </a:r>
            <a:r>
              <a:rPr lang="es-ES" sz="1400" dirty="0" err="1"/>
              <a:t>similarity</a:t>
            </a:r>
            <a:r>
              <a:rPr lang="es-ES" sz="1400" dirty="0"/>
              <a:t> </a:t>
            </a:r>
            <a:r>
              <a:rPr lang="es-ES" sz="1400" dirty="0" err="1"/>
              <a:t>measure</a:t>
            </a:r>
            <a:r>
              <a:rPr lang="es-ES" sz="1400" dirty="0"/>
              <a:t>:</a:t>
            </a:r>
          </a:p>
        </p:txBody>
      </p:sp>
      <p:pic>
        <p:nvPicPr>
          <p:cNvPr id="33" name="Picture 32" descr="Text&#10;&#10;Description automatically generated with medium confidence">
            <a:extLst>
              <a:ext uri="{FF2B5EF4-FFF2-40B4-BE49-F238E27FC236}">
                <a16:creationId xmlns:a16="http://schemas.microsoft.com/office/drawing/2014/main" id="{71DF3400-BEC1-0844-9402-EA3151277C1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7994" y="22339"/>
            <a:ext cx="4648200" cy="839127"/>
          </a:xfrm>
          <a:prstGeom prst="rect">
            <a:avLst/>
          </a:prstGeom>
        </p:spPr>
      </p:pic>
      <p:pic>
        <p:nvPicPr>
          <p:cNvPr id="35" name="Picture 34" descr="Diagram&#10;&#10;Description automatically generated">
            <a:extLst>
              <a:ext uri="{FF2B5EF4-FFF2-40B4-BE49-F238E27FC236}">
                <a16:creationId xmlns:a16="http://schemas.microsoft.com/office/drawing/2014/main" id="{9212BB47-297A-AD4A-9E67-2C52F21F908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9437" y="1091434"/>
            <a:ext cx="2603500" cy="393700"/>
          </a:xfrm>
          <a:prstGeom prst="rect">
            <a:avLst/>
          </a:prstGeom>
        </p:spPr>
      </p:pic>
      <p:pic>
        <p:nvPicPr>
          <p:cNvPr id="37" name="Picture 36" descr="Text&#10;&#10;Description automatically generated">
            <a:extLst>
              <a:ext uri="{FF2B5EF4-FFF2-40B4-BE49-F238E27FC236}">
                <a16:creationId xmlns:a16="http://schemas.microsoft.com/office/drawing/2014/main" id="{79CB1642-7D41-814B-B5D2-FFDBAF1FCCE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3134" y="1767520"/>
            <a:ext cx="2997200" cy="596900"/>
          </a:xfrm>
          <a:prstGeom prst="rect">
            <a:avLst/>
          </a:prstGeom>
        </p:spPr>
      </p:pic>
      <p:pic>
        <p:nvPicPr>
          <p:cNvPr id="39" name="Picture 38" descr="Text&#10;&#10;Description automatically generated">
            <a:extLst>
              <a:ext uri="{FF2B5EF4-FFF2-40B4-BE49-F238E27FC236}">
                <a16:creationId xmlns:a16="http://schemas.microsoft.com/office/drawing/2014/main" id="{20B498B7-101B-6344-9E2A-B618FE6DC3C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3134" y="2597720"/>
            <a:ext cx="2997200" cy="5969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F4232EA-2DFF-FE43-8C42-557CC3DEAB98}"/>
              </a:ext>
            </a:extLst>
          </p:cNvPr>
          <p:cNvSpPr txBox="1"/>
          <p:nvPr/>
        </p:nvSpPr>
        <p:spPr>
          <a:xfrm>
            <a:off x="8171179" y="1503099"/>
            <a:ext cx="769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dirty="0"/>
              <a:t>MTMR4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E38C0BF-542E-7548-8D35-7E85B4E773D7}"/>
              </a:ext>
            </a:extLst>
          </p:cNvPr>
          <p:cNvSpPr txBox="1"/>
          <p:nvPr/>
        </p:nvSpPr>
        <p:spPr>
          <a:xfrm>
            <a:off x="8171178" y="2346807"/>
            <a:ext cx="769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dirty="0"/>
              <a:t>MTMR8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F0D605-1D07-0649-BC36-F1618A4A4020}"/>
              </a:ext>
            </a:extLst>
          </p:cNvPr>
          <p:cNvSpPr txBox="1"/>
          <p:nvPr/>
        </p:nvSpPr>
        <p:spPr>
          <a:xfrm>
            <a:off x="7076155" y="3263568"/>
            <a:ext cx="1088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</a:t>
            </a:r>
            <a:r>
              <a:rPr lang="en-ES" sz="1400" dirty="0"/>
              <a:t>robability of term T</a:t>
            </a:r>
            <a:r>
              <a:rPr lang="en-ES" sz="1400" baseline="-25000" dirty="0"/>
              <a:t>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182A21-B9CF-F847-A868-47911431CE69}"/>
              </a:ext>
            </a:extLst>
          </p:cNvPr>
          <p:cNvSpPr txBox="1"/>
          <p:nvPr/>
        </p:nvSpPr>
        <p:spPr>
          <a:xfrm>
            <a:off x="7777623" y="4379764"/>
            <a:ext cx="1271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err="1"/>
              <a:t>Densities</a:t>
            </a:r>
            <a:r>
              <a:rPr lang="es-ES" sz="1400" dirty="0"/>
              <a:t> </a:t>
            </a:r>
            <a:r>
              <a:rPr lang="es-ES" sz="1400" dirty="0" err="1"/>
              <a:t>for</a:t>
            </a:r>
            <a:r>
              <a:rPr lang="es-ES" sz="1400" dirty="0"/>
              <a:t> G1 and G2</a:t>
            </a:r>
            <a:endParaRPr lang="en-ES" sz="1400" baseline="-25000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6C7E35B7-2FD2-C84F-A21C-5A5406CE2EE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8069" y="4406395"/>
            <a:ext cx="1447800" cy="2159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E47062D-FFC0-D841-8616-B8CEC29C67B9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8069" y="4687082"/>
            <a:ext cx="1447800" cy="215900"/>
          </a:xfrm>
          <a:prstGeom prst="rect">
            <a:avLst/>
          </a:prstGeom>
        </p:spPr>
      </p:pic>
      <p:pic>
        <p:nvPicPr>
          <p:cNvPr id="49" name="Picture 48" descr="Text&#10;&#10;Description automatically generated">
            <a:extLst>
              <a:ext uri="{FF2B5EF4-FFF2-40B4-BE49-F238E27FC236}">
                <a16:creationId xmlns:a16="http://schemas.microsoft.com/office/drawing/2014/main" id="{2E593247-9297-9746-AB0A-1C125586C269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8634" y="5013778"/>
            <a:ext cx="1346200" cy="4064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14953B0-5CE6-6649-84D9-3385BD071116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9298" y="5520583"/>
            <a:ext cx="1219200" cy="1905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5CE71F3-C41F-A241-8A0C-9E1C32327CAE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9298" y="5818990"/>
            <a:ext cx="1181100" cy="2032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C73DCD1-F418-6B4A-AF22-04D86D3FB3A1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1142" y="4924878"/>
            <a:ext cx="660400" cy="1778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915F712-6DF8-5A47-B1EA-C8B77421C2F3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1142" y="5255078"/>
            <a:ext cx="660400" cy="165100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8A73F20-AAB8-094A-8B08-1EF1356A1A9D}"/>
              </a:ext>
            </a:extLst>
          </p:cNvPr>
          <p:cNvCxnSpPr>
            <a:cxnSpLocks/>
          </p:cNvCxnSpPr>
          <p:nvPr/>
        </p:nvCxnSpPr>
        <p:spPr>
          <a:xfrm flipV="1">
            <a:off x="10425869" y="5069108"/>
            <a:ext cx="266376" cy="124765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7AD0F09-836D-C044-93EB-6DD64BA5D7F9}"/>
              </a:ext>
            </a:extLst>
          </p:cNvPr>
          <p:cNvCxnSpPr>
            <a:cxnSpLocks/>
          </p:cNvCxnSpPr>
          <p:nvPr/>
        </p:nvCxnSpPr>
        <p:spPr>
          <a:xfrm>
            <a:off x="10430547" y="5201547"/>
            <a:ext cx="261698" cy="11805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A5963B6-82F2-3444-9822-7CAB2DFB317B}"/>
              </a:ext>
            </a:extLst>
          </p:cNvPr>
          <p:cNvSpPr txBox="1"/>
          <p:nvPr/>
        </p:nvSpPr>
        <p:spPr>
          <a:xfrm>
            <a:off x="10620253" y="5170333"/>
            <a:ext cx="389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dirty="0"/>
              <a:t>G2</a:t>
            </a:r>
          </a:p>
        </p:txBody>
      </p: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15A154A5-3D75-9543-96AA-2BFA8BB48922}"/>
              </a:ext>
            </a:extLst>
          </p:cNvPr>
          <p:cNvCxnSpPr>
            <a:stCxn id="51" idx="3"/>
            <a:endCxn id="35" idx="3"/>
          </p:cNvCxnSpPr>
          <p:nvPr/>
        </p:nvCxnSpPr>
        <p:spPr>
          <a:xfrm flipV="1">
            <a:off x="10368498" y="1288284"/>
            <a:ext cx="614439" cy="4327549"/>
          </a:xfrm>
          <a:prstGeom prst="bentConnector3">
            <a:avLst>
              <a:gd name="adj1" fmla="val 226834"/>
            </a:avLst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F6AC8A23-796A-F54E-A6BB-FBA94D48E1C5}"/>
              </a:ext>
            </a:extLst>
          </p:cNvPr>
          <p:cNvCxnSpPr>
            <a:cxnSpLocks/>
            <a:stCxn id="53" idx="3"/>
            <a:endCxn id="35" idx="3"/>
          </p:cNvCxnSpPr>
          <p:nvPr/>
        </p:nvCxnSpPr>
        <p:spPr>
          <a:xfrm flipV="1">
            <a:off x="10330398" y="1288284"/>
            <a:ext cx="652539" cy="4632306"/>
          </a:xfrm>
          <a:prstGeom prst="bentConnector3">
            <a:avLst>
              <a:gd name="adj1" fmla="val 246499"/>
            </a:avLst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 descr="A picture containing shape&#10;&#10;Description automatically generated">
            <a:extLst>
              <a:ext uri="{FF2B5EF4-FFF2-40B4-BE49-F238E27FC236}">
                <a16:creationId xmlns:a16="http://schemas.microsoft.com/office/drawing/2014/main" id="{E91005C4-C905-9742-8843-28BFA2C18298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3470" y="6015628"/>
            <a:ext cx="2540000" cy="368300"/>
          </a:xfrm>
          <a:prstGeom prst="rect">
            <a:avLst/>
          </a:prstGeom>
        </p:spPr>
      </p:pic>
      <p:pic>
        <p:nvPicPr>
          <p:cNvPr id="73" name="Picture 72" descr="Text&#10;&#10;Description automatically generated">
            <a:extLst>
              <a:ext uri="{FF2B5EF4-FFF2-40B4-BE49-F238E27FC236}">
                <a16:creationId xmlns:a16="http://schemas.microsoft.com/office/drawing/2014/main" id="{5A61947E-6D0E-8E47-9CBF-6C58B6650D40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2816" y="6408910"/>
            <a:ext cx="2616200" cy="36830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7031205C-5828-4E42-8754-2AB23A32E997}"/>
              </a:ext>
            </a:extLst>
          </p:cNvPr>
          <p:cNvSpPr txBox="1"/>
          <p:nvPr/>
        </p:nvSpPr>
        <p:spPr>
          <a:xfrm>
            <a:off x="10252298" y="6436260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400" dirty="0"/>
              <a:t>S</a:t>
            </a:r>
            <a:r>
              <a:rPr lang="en-ES" sz="1400" baseline="-25000" dirty="0"/>
              <a:t>FMS</a:t>
            </a:r>
            <a:r>
              <a:rPr lang="en-ES" sz="1400" dirty="0"/>
              <a:t>(G</a:t>
            </a:r>
            <a:r>
              <a:rPr lang="en-ES" sz="1400" baseline="-25000" dirty="0"/>
              <a:t>1</a:t>
            </a:r>
            <a:r>
              <a:rPr lang="en-ES" sz="1400" dirty="0"/>
              <a:t>,G</a:t>
            </a:r>
            <a:r>
              <a:rPr lang="en-ES" sz="1400" baseline="-25000" dirty="0"/>
              <a:t>2</a:t>
            </a:r>
            <a:r>
              <a:rPr lang="en-ES" sz="1400" dirty="0"/>
              <a:t>)=0.86</a:t>
            </a:r>
          </a:p>
        </p:txBody>
      </p:sp>
    </p:spTree>
    <p:extLst>
      <p:ext uri="{BB962C8B-B14F-4D97-AF65-F5344CB8AC3E}">
        <p14:creationId xmlns:p14="http://schemas.microsoft.com/office/powerpoint/2010/main" val="23400299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3C30E-A7BA-DB43-9C61-574D704A7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210161" cy="1325563"/>
          </a:xfrm>
        </p:spPr>
        <p:txBody>
          <a:bodyPr/>
          <a:lstStyle/>
          <a:p>
            <a:r>
              <a:rPr lang="en-ES" dirty="0"/>
              <a:t>ToppGene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0AEA82F-D450-2849-ADC7-DC8DD8F3C74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037" y="973942"/>
            <a:ext cx="11599718" cy="5790540"/>
          </a:xfrm>
          <a:prstGeom prst="rect">
            <a:avLst/>
          </a:prstGeom>
        </p:spPr>
      </p:pic>
      <p:pic>
        <p:nvPicPr>
          <p:cNvPr id="8" name="Picture 7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8C927D83-88FE-4B42-BD0E-34CC102F59A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037" y="973942"/>
            <a:ext cx="11599718" cy="5790540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C7F7441-F889-7641-9E8D-B39ADBC8C7D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037" y="931588"/>
            <a:ext cx="11599718" cy="5926412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78A59130-A20A-C040-8AD4-A99910BAD35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1253" y="1549315"/>
            <a:ext cx="8049491" cy="4939460"/>
          </a:xfrm>
          <a:prstGeom prst="rect">
            <a:avLst/>
          </a:prstGeom>
        </p:spPr>
      </p:pic>
      <p:pic>
        <p:nvPicPr>
          <p:cNvPr id="12" name="Picture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9850D9E-6866-514C-8C63-89AB5E18052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152" y="931588"/>
            <a:ext cx="11876811" cy="5928864"/>
          </a:xfrm>
          <a:prstGeom prst="rect">
            <a:avLst/>
          </a:prstGeom>
        </p:spPr>
      </p:pic>
      <p:pic>
        <p:nvPicPr>
          <p:cNvPr id="14" name="Picture 1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AF1955BA-6607-0044-A715-462319AC5738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152" y="929136"/>
            <a:ext cx="11876811" cy="592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5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D40D5D-040C-9544-B9FA-3B419DB4F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210161" cy="1325563"/>
          </a:xfrm>
        </p:spPr>
        <p:txBody>
          <a:bodyPr/>
          <a:lstStyle/>
          <a:p>
            <a:r>
              <a:rPr lang="en-ES" dirty="0"/>
              <a:t>ToppGene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DEAAB20E-05F8-9F42-A6E9-B2452A15475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816" y="989585"/>
            <a:ext cx="11558155" cy="5769792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2C1AA4F8-86AD-CB47-B545-1359F39E735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6793" y="3520787"/>
            <a:ext cx="92202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97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3C30E-A7BA-DB43-9C61-574D704A7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977081" cy="1325563"/>
          </a:xfrm>
        </p:spPr>
        <p:txBody>
          <a:bodyPr/>
          <a:lstStyle/>
          <a:p>
            <a:r>
              <a:rPr lang="en-ES" dirty="0"/>
              <a:t>GSEA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834ACF-486C-6544-9F2E-8F72E4E8ECF9}"/>
              </a:ext>
            </a:extLst>
          </p:cNvPr>
          <p:cNvGrpSpPr/>
          <p:nvPr/>
        </p:nvGrpSpPr>
        <p:grpSpPr>
          <a:xfrm>
            <a:off x="2207172" y="818656"/>
            <a:ext cx="5100135" cy="1676403"/>
            <a:chOff x="4694849" y="3876561"/>
            <a:chExt cx="5100135" cy="1676403"/>
          </a:xfrm>
        </p:grpSpPr>
        <p:pic>
          <p:nvPicPr>
            <p:cNvPr id="11" name="Picture 10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078EA367-30DF-6248-BF97-C01191187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39862" y="3876561"/>
              <a:ext cx="4855122" cy="1676403"/>
            </a:xfrm>
            <a:prstGeom prst="rect">
              <a:avLst/>
            </a:prstGeom>
          </p:spPr>
        </p:pic>
        <p:pic>
          <p:nvPicPr>
            <p:cNvPr id="13" name="Picture 12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7CD263A0-A715-8143-9A5E-686199344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4104884" y="4606823"/>
              <a:ext cx="1424943" cy="24501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CDB6997-120C-054F-BD9B-611D3FF19E48}"/>
              </a:ext>
            </a:extLst>
          </p:cNvPr>
          <p:cNvGrpSpPr/>
          <p:nvPr/>
        </p:nvGrpSpPr>
        <p:grpSpPr>
          <a:xfrm>
            <a:off x="2207172" y="3191086"/>
            <a:ext cx="6518989" cy="1526857"/>
            <a:chOff x="2141535" y="3838750"/>
            <a:chExt cx="8282537" cy="211916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43380DF-7958-2845-A0DA-6923641ED078}"/>
                </a:ext>
              </a:extLst>
            </p:cNvPr>
            <p:cNvGrpSpPr/>
            <p:nvPr/>
          </p:nvGrpSpPr>
          <p:grpSpPr>
            <a:xfrm>
              <a:off x="2207172" y="3838750"/>
              <a:ext cx="8216900" cy="1651000"/>
              <a:chOff x="2148188" y="1484432"/>
              <a:chExt cx="8216900" cy="1651000"/>
            </a:xfrm>
          </p:grpSpPr>
          <p:pic>
            <p:nvPicPr>
              <p:cNvPr id="5" name="Picture 4" descr="Text&#10;&#10;Description automatically generated">
                <a:extLst>
                  <a:ext uri="{FF2B5EF4-FFF2-40B4-BE49-F238E27FC236}">
                    <a16:creationId xmlns:a16="http://schemas.microsoft.com/office/drawing/2014/main" id="{688039EB-453D-E549-A484-2E141CADEB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452988" y="1484432"/>
                <a:ext cx="7912100" cy="165100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BD41C7E-5A38-B646-879E-079C6D1703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48188" y="1690688"/>
                <a:ext cx="304800" cy="1219200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0B341C-CEB0-B242-A578-BF2AA17B6386}"/>
                </a:ext>
              </a:extLst>
            </p:cNvPr>
            <p:cNvSpPr txBox="1"/>
            <p:nvPr/>
          </p:nvSpPr>
          <p:spPr>
            <a:xfrm>
              <a:off x="3667848" y="5445310"/>
              <a:ext cx="2122503" cy="512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dirty="0"/>
                <a:t>13,302 citations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6C41FD-1635-824B-AC85-E8EC90A1C1C8}"/>
                </a:ext>
              </a:extLst>
            </p:cNvPr>
            <p:cNvSpPr txBox="1"/>
            <p:nvPr/>
          </p:nvSpPr>
          <p:spPr>
            <a:xfrm>
              <a:off x="2141535" y="5475227"/>
              <a:ext cx="12743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1400" dirty="0"/>
                <a:t>August 2, 2005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4106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3C30E-A7BA-DB43-9C61-574D704A7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3932149" cy="1325563"/>
          </a:xfrm>
        </p:spPr>
        <p:txBody>
          <a:bodyPr>
            <a:normAutofit/>
          </a:bodyPr>
          <a:lstStyle/>
          <a:p>
            <a:r>
              <a:rPr lang="en-ES" dirty="0"/>
              <a:t>GSEA </a:t>
            </a:r>
            <a:r>
              <a:rPr lang="en-ES" sz="3000" dirty="0"/>
              <a:t>(</a:t>
            </a:r>
            <a:r>
              <a:rPr lang="en-ES" sz="3000" i="1" dirty="0"/>
              <a:t>method</a:t>
            </a:r>
            <a:r>
              <a:rPr lang="en-ES" sz="3000" dirty="0"/>
              <a:t>)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4D964127-2C7C-4A44-A6AA-7C7781EC47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932" y="2457192"/>
            <a:ext cx="1914954" cy="36201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15E05AD-980F-964E-A802-2CDE9544FB0A}"/>
              </a:ext>
            </a:extLst>
          </p:cNvPr>
          <p:cNvGrpSpPr/>
          <p:nvPr/>
        </p:nvGrpSpPr>
        <p:grpSpPr>
          <a:xfrm>
            <a:off x="1994022" y="4018328"/>
            <a:ext cx="2160039" cy="523220"/>
            <a:chOff x="2199503" y="3371063"/>
            <a:chExt cx="2160039" cy="5232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61AEF5-1223-8B4D-A1A6-819C50434636}"/>
                </a:ext>
              </a:extLst>
            </p:cNvPr>
            <p:cNvSpPr txBox="1"/>
            <p:nvPr/>
          </p:nvSpPr>
          <p:spPr>
            <a:xfrm>
              <a:off x="2432397" y="3371063"/>
              <a:ext cx="17052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ES" sz="1400" dirty="0"/>
                <a:t>Differential gene expression analysis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CC91060-61E8-994A-B50C-D4365F933070}"/>
                </a:ext>
              </a:extLst>
            </p:cNvPr>
            <p:cNvCxnSpPr/>
            <p:nvPr/>
          </p:nvCxnSpPr>
          <p:spPr>
            <a:xfrm>
              <a:off x="2199503" y="3636176"/>
              <a:ext cx="38717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15CD2D3-2D0C-644F-963F-881839C1E52E}"/>
                </a:ext>
              </a:extLst>
            </p:cNvPr>
            <p:cNvCxnSpPr/>
            <p:nvPr/>
          </p:nvCxnSpPr>
          <p:spPr>
            <a:xfrm>
              <a:off x="3972364" y="3636176"/>
              <a:ext cx="38717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13A9518-92DC-6541-A720-615E4ECC833D}"/>
              </a:ext>
            </a:extLst>
          </p:cNvPr>
          <p:cNvGrpSpPr/>
          <p:nvPr/>
        </p:nvGrpSpPr>
        <p:grpSpPr>
          <a:xfrm>
            <a:off x="3376817" y="2734330"/>
            <a:ext cx="2507691" cy="3849611"/>
            <a:chOff x="3916865" y="2087065"/>
            <a:chExt cx="2507691" cy="384961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695E3F1-53FE-A741-BA75-B7C7B456DBF3}"/>
                </a:ext>
              </a:extLst>
            </p:cNvPr>
            <p:cNvGrpSpPr/>
            <p:nvPr/>
          </p:nvGrpSpPr>
          <p:grpSpPr>
            <a:xfrm>
              <a:off x="3916865" y="2087065"/>
              <a:ext cx="2294468" cy="3343046"/>
              <a:chOff x="3076602" y="2087065"/>
              <a:chExt cx="2294468" cy="3343046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617DDFC6-F75A-C344-B4BC-F7CE478A8A1A}"/>
                  </a:ext>
                </a:extLst>
              </p:cNvPr>
              <p:cNvGrpSpPr/>
              <p:nvPr/>
            </p:nvGrpSpPr>
            <p:grpSpPr>
              <a:xfrm>
                <a:off x="3904735" y="2087065"/>
                <a:ext cx="1466335" cy="3343046"/>
                <a:chOff x="3904735" y="1897592"/>
                <a:chExt cx="1466335" cy="3343046"/>
              </a:xfrm>
            </p:grpSpPr>
            <p:pic>
              <p:nvPicPr>
                <p:cNvPr id="7" name="Picture 6" descr="Diagram&#10;&#10;Description automatically generated">
                  <a:extLst>
                    <a:ext uri="{FF2B5EF4-FFF2-40B4-BE49-F238E27FC236}">
                      <a16:creationId xmlns:a16="http://schemas.microsoft.com/office/drawing/2014/main" id="{11032585-8023-6D44-B978-29339A0EA6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904735" y="1897592"/>
                  <a:ext cx="1383957" cy="3343045"/>
                </a:xfrm>
                <a:prstGeom prst="rect">
                  <a:avLst/>
                </a:prstGeom>
              </p:spPr>
            </p:pic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BDCC99A7-2709-F24C-ABB7-5ED9A64C20EC}"/>
                    </a:ext>
                  </a:extLst>
                </p:cNvPr>
                <p:cNvSpPr/>
                <p:nvPr/>
              </p:nvSpPr>
              <p:spPr>
                <a:xfrm>
                  <a:off x="5095103" y="3789405"/>
                  <a:ext cx="275967" cy="14512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/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8F6275-BBE6-CD4A-B8BF-FEDF4FB86531}"/>
                  </a:ext>
                </a:extLst>
              </p:cNvPr>
              <p:cNvSpPr txBox="1"/>
              <p:nvPr/>
            </p:nvSpPr>
            <p:spPr>
              <a:xfrm>
                <a:off x="3278659" y="2365461"/>
                <a:ext cx="98584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ES" sz="1200" dirty="0"/>
                  <a:t>up-regulated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8AE8976-C331-EC4B-B605-A53FFF2883E4}"/>
                  </a:ext>
                </a:extLst>
              </p:cNvPr>
              <p:cNvSpPr txBox="1"/>
              <p:nvPr/>
            </p:nvSpPr>
            <p:spPr>
              <a:xfrm>
                <a:off x="3076602" y="5081460"/>
                <a:ext cx="117763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ES" sz="1200" dirty="0"/>
                  <a:t>down-regulated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EBE5E18-4BB0-D846-A154-6EF8B1B9CB38}"/>
                </a:ext>
              </a:extLst>
            </p:cNvPr>
            <p:cNvSpPr txBox="1"/>
            <p:nvPr/>
          </p:nvSpPr>
          <p:spPr>
            <a:xfrm>
              <a:off x="4452008" y="5351901"/>
              <a:ext cx="19725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ES" sz="1600" i="1" dirty="0"/>
                <a:t>Ranked based on the Fold Changed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12BE495-6E22-434A-8B22-1F259D8696BA}"/>
              </a:ext>
            </a:extLst>
          </p:cNvPr>
          <p:cNvGrpSpPr/>
          <p:nvPr/>
        </p:nvGrpSpPr>
        <p:grpSpPr>
          <a:xfrm>
            <a:off x="1491769" y="82487"/>
            <a:ext cx="10213255" cy="2374705"/>
            <a:chOff x="1491769" y="82487"/>
            <a:chExt cx="10213255" cy="237470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CD7C49A-3A1E-F343-B734-115B91E73EE7}"/>
                </a:ext>
              </a:extLst>
            </p:cNvPr>
            <p:cNvGrpSpPr/>
            <p:nvPr/>
          </p:nvGrpSpPr>
          <p:grpSpPr>
            <a:xfrm>
              <a:off x="1491769" y="82487"/>
              <a:ext cx="7960779" cy="1278821"/>
              <a:chOff x="3777769" y="82487"/>
              <a:chExt cx="7960779" cy="1278821"/>
            </a:xfrm>
          </p:grpSpPr>
          <p:pic>
            <p:nvPicPr>
              <p:cNvPr id="25" name="Picture 24" descr="Text&#10;&#10;Description automatically generated">
                <a:extLst>
                  <a:ext uri="{FF2B5EF4-FFF2-40B4-BE49-F238E27FC236}">
                    <a16:creationId xmlns:a16="http://schemas.microsoft.com/office/drawing/2014/main" id="{0DD7E291-2597-4E49-8600-CE1036AEC1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881897" y="291916"/>
                <a:ext cx="2493955" cy="948458"/>
              </a:xfrm>
              <a:prstGeom prst="rect">
                <a:avLst/>
              </a:prstGeom>
            </p:spPr>
          </p:pic>
          <p:pic>
            <p:nvPicPr>
              <p:cNvPr id="27" name="Picture 26" descr="Text&#10;&#10;Description automatically generated">
                <a:extLst>
                  <a:ext uri="{FF2B5EF4-FFF2-40B4-BE49-F238E27FC236}">
                    <a16:creationId xmlns:a16="http://schemas.microsoft.com/office/drawing/2014/main" id="{51C2ED7C-06AA-DC45-A337-F34DF504BC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880659" y="484111"/>
                <a:ext cx="908492" cy="846126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6339122-7A72-FF4C-B471-D021FA5359E6}"/>
                  </a:ext>
                </a:extLst>
              </p:cNvPr>
              <p:cNvSpPr txBox="1"/>
              <p:nvPr/>
            </p:nvSpPr>
            <p:spPr>
              <a:xfrm>
                <a:off x="4123583" y="120755"/>
                <a:ext cx="16248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ES" sz="1400" i="1" dirty="0"/>
                  <a:t>Gene set of interest</a:t>
                </a:r>
              </a:p>
            </p:txBody>
          </p:sp>
          <p:cxnSp>
            <p:nvCxnSpPr>
              <p:cNvPr id="30" name="Elbow Connector 29">
                <a:extLst>
                  <a:ext uri="{FF2B5EF4-FFF2-40B4-BE49-F238E27FC236}">
                    <a16:creationId xmlns:a16="http://schemas.microsoft.com/office/drawing/2014/main" id="{0DB636E0-7F33-F14C-8BE9-0D68B8BF4216}"/>
                  </a:ext>
                </a:extLst>
              </p:cNvPr>
              <p:cNvCxnSpPr>
                <a:endCxn id="28" idx="3"/>
              </p:cNvCxnSpPr>
              <p:nvPr/>
            </p:nvCxnSpPr>
            <p:spPr>
              <a:xfrm rot="10800000">
                <a:off x="5748451" y="274645"/>
                <a:ext cx="857220" cy="231237"/>
              </a:xfrm>
              <a:prstGeom prst="bentConnector3">
                <a:avLst>
                  <a:gd name="adj1" fmla="val -339"/>
                </a:avLst>
              </a:prstGeom>
              <a:ln w="2222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Elbow Connector 32">
                <a:extLst>
                  <a:ext uri="{FF2B5EF4-FFF2-40B4-BE49-F238E27FC236}">
                    <a16:creationId xmlns:a16="http://schemas.microsoft.com/office/drawing/2014/main" id="{B18E0B33-9BCD-7745-86CC-A261526B724A}"/>
                  </a:ext>
                </a:extLst>
              </p:cNvPr>
              <p:cNvCxnSpPr>
                <a:cxnSpLocks/>
                <a:endCxn id="36" idx="3"/>
              </p:cNvCxnSpPr>
              <p:nvPr/>
            </p:nvCxnSpPr>
            <p:spPr>
              <a:xfrm rot="10800000" flipV="1">
                <a:off x="5789538" y="851592"/>
                <a:ext cx="1079352" cy="355828"/>
              </a:xfrm>
              <a:prstGeom prst="bentConnector3">
                <a:avLst>
                  <a:gd name="adj1" fmla="val 581"/>
                </a:avLst>
              </a:prstGeom>
              <a:ln w="2222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A37C3C6-09F2-A844-B23A-8C4DE8D4ACE0}"/>
                  </a:ext>
                </a:extLst>
              </p:cNvPr>
              <p:cNvSpPr txBox="1"/>
              <p:nvPr/>
            </p:nvSpPr>
            <p:spPr>
              <a:xfrm>
                <a:off x="3777769" y="1053531"/>
                <a:ext cx="20117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ES" sz="1400" i="1" dirty="0"/>
                  <a:t>Position in the ranked list</a:t>
                </a: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ACEC2E18-D594-BD4E-9735-8B8EA1EB5C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10536" y="851591"/>
                <a:ext cx="659293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8D659AC-D734-9E4F-BE55-656253E51C79}"/>
                  </a:ext>
                </a:extLst>
              </p:cNvPr>
              <p:cNvSpPr txBox="1"/>
              <p:nvPr/>
            </p:nvSpPr>
            <p:spPr>
              <a:xfrm>
                <a:off x="9282426" y="82487"/>
                <a:ext cx="24561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i="1" dirty="0"/>
                  <a:t>C</a:t>
                </a:r>
                <a:r>
                  <a:rPr lang="en-ES" sz="1400" i="1" dirty="0"/>
                  <a:t>orrelation with the phenotype</a:t>
                </a:r>
              </a:p>
            </p:txBody>
          </p:sp>
          <p:cxnSp>
            <p:nvCxnSpPr>
              <p:cNvPr id="42" name="Elbow Connector 41">
                <a:extLst>
                  <a:ext uri="{FF2B5EF4-FFF2-40B4-BE49-F238E27FC236}">
                    <a16:creationId xmlns:a16="http://schemas.microsoft.com/office/drawing/2014/main" id="{82BA34B3-2E8D-EA40-8B70-5E34BE6AA534}"/>
                  </a:ext>
                </a:extLst>
              </p:cNvPr>
              <p:cNvCxnSpPr>
                <a:cxnSpLocks/>
                <a:endCxn id="41" idx="1"/>
              </p:cNvCxnSpPr>
              <p:nvPr/>
            </p:nvCxnSpPr>
            <p:spPr>
              <a:xfrm flipV="1">
                <a:off x="7944048" y="236376"/>
                <a:ext cx="1338378" cy="108720"/>
              </a:xfrm>
              <a:prstGeom prst="bentConnector3">
                <a:avLst>
                  <a:gd name="adj1" fmla="val 386"/>
                </a:avLst>
              </a:prstGeom>
              <a:ln w="2222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45EC19C-30D0-6B42-9271-638BDD346F80}"/>
                </a:ext>
              </a:extLst>
            </p:cNvPr>
            <p:cNvGrpSpPr/>
            <p:nvPr/>
          </p:nvGrpSpPr>
          <p:grpSpPr>
            <a:xfrm>
              <a:off x="3657005" y="1237910"/>
              <a:ext cx="5247512" cy="1219282"/>
              <a:chOff x="5943005" y="1608027"/>
              <a:chExt cx="5247512" cy="1219282"/>
            </a:xfrm>
          </p:grpSpPr>
          <p:pic>
            <p:nvPicPr>
              <p:cNvPr id="26" name="Picture 25" descr="Text&#10;&#10;Description automatically generated">
                <a:extLst>
                  <a:ext uri="{FF2B5EF4-FFF2-40B4-BE49-F238E27FC236}">
                    <a16:creationId xmlns:a16="http://schemas.microsoft.com/office/drawing/2014/main" id="{7997D2CB-4D12-1441-B408-B2EE2AEBD3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982803" y="1608027"/>
                <a:ext cx="3122221" cy="849951"/>
              </a:xfrm>
              <a:prstGeom prst="rect">
                <a:avLst/>
              </a:prstGeom>
            </p:spPr>
          </p:pic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D9F034D2-CDB0-DF45-8ED9-FDD1C6194F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83252" y="2076546"/>
                <a:ext cx="659293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A2E9977-93E6-4449-8998-063934C93A59}"/>
                  </a:ext>
                </a:extLst>
              </p:cNvPr>
              <p:cNvSpPr txBox="1"/>
              <p:nvPr/>
            </p:nvSpPr>
            <p:spPr>
              <a:xfrm>
                <a:off x="9750515" y="1814037"/>
                <a:ext cx="14400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i="1" dirty="0"/>
                  <a:t>Number of genes in the gene set</a:t>
                </a:r>
              </a:p>
            </p:txBody>
          </p:sp>
          <p:cxnSp>
            <p:nvCxnSpPr>
              <p:cNvPr id="48" name="Elbow Connector 47">
                <a:extLst>
                  <a:ext uri="{FF2B5EF4-FFF2-40B4-BE49-F238E27FC236}">
                    <a16:creationId xmlns:a16="http://schemas.microsoft.com/office/drawing/2014/main" id="{1AC67491-B55E-4E4A-93EA-C1D7A565DCB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004237" y="2269178"/>
                <a:ext cx="1079352" cy="355828"/>
              </a:xfrm>
              <a:prstGeom prst="bentConnector3">
                <a:avLst>
                  <a:gd name="adj1" fmla="val 581"/>
                </a:avLst>
              </a:prstGeom>
              <a:ln w="22225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7FA6465-0BAC-6147-8861-DEF4CE94BF19}"/>
                  </a:ext>
                </a:extLst>
              </p:cNvPr>
              <p:cNvSpPr txBox="1"/>
              <p:nvPr/>
            </p:nvSpPr>
            <p:spPr>
              <a:xfrm>
                <a:off x="5943005" y="2304089"/>
                <a:ext cx="12029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i="1" dirty="0"/>
                  <a:t>Total number of genes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ED6F90B-37A5-D640-B819-8841B3AC4E7F}"/>
                </a:ext>
              </a:extLst>
            </p:cNvPr>
            <p:cNvGrpSpPr/>
            <p:nvPr/>
          </p:nvGrpSpPr>
          <p:grpSpPr>
            <a:xfrm>
              <a:off x="9452548" y="829451"/>
              <a:ext cx="2252476" cy="400110"/>
              <a:chOff x="9268735" y="1010092"/>
              <a:chExt cx="2252476" cy="40011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7CE952C-70DF-584B-845A-65E4A7FE64B6}"/>
                  </a:ext>
                </a:extLst>
              </p:cNvPr>
              <p:cNvSpPr txBox="1"/>
              <p:nvPr/>
            </p:nvSpPr>
            <p:spPr>
              <a:xfrm>
                <a:off x="9268735" y="1010092"/>
                <a:ext cx="22524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ES" sz="2000" b="1" dirty="0"/>
                  <a:t>ES </a:t>
                </a:r>
                <a:r>
                  <a:rPr lang="en-ES" sz="2000" dirty="0"/>
                  <a:t>= max(P</a:t>
                </a:r>
                <a:r>
                  <a:rPr lang="en-ES" sz="2000" baseline="-25000" dirty="0"/>
                  <a:t>hit </a:t>
                </a:r>
                <a:r>
                  <a:rPr lang="en-ES" sz="2000" dirty="0"/>
                  <a:t>– P</a:t>
                </a:r>
                <a:r>
                  <a:rPr lang="en-ES" sz="2000" baseline="-25000" dirty="0"/>
                  <a:t>miss</a:t>
                </a:r>
                <a:r>
                  <a:rPr lang="en-ES" sz="2000" dirty="0"/>
                  <a:t>)</a:t>
                </a:r>
              </a:p>
            </p:txBody>
          </p:sp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9B2AB0A7-340D-3745-A592-762B6315FA33}"/>
                  </a:ext>
                </a:extLst>
              </p:cNvPr>
              <p:cNvSpPr/>
              <p:nvPr/>
            </p:nvSpPr>
            <p:spPr>
              <a:xfrm>
                <a:off x="9301393" y="1037804"/>
                <a:ext cx="2128607" cy="361514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F322342-65F5-D74F-A38E-7BC8CD0623F1}"/>
              </a:ext>
            </a:extLst>
          </p:cNvPr>
          <p:cNvGrpSpPr/>
          <p:nvPr/>
        </p:nvGrpSpPr>
        <p:grpSpPr>
          <a:xfrm>
            <a:off x="5247027" y="2365461"/>
            <a:ext cx="6568851" cy="4216400"/>
            <a:chOff x="5247027" y="2365461"/>
            <a:chExt cx="6568851" cy="42164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BA40B71-F14A-CE4A-A22F-F19B8A594B69}"/>
                </a:ext>
              </a:extLst>
            </p:cNvPr>
            <p:cNvGrpSpPr/>
            <p:nvPr/>
          </p:nvGrpSpPr>
          <p:grpSpPr>
            <a:xfrm>
              <a:off x="7050632" y="2365461"/>
              <a:ext cx="4765246" cy="4216400"/>
              <a:chOff x="6227805" y="1024238"/>
              <a:chExt cx="4765246" cy="4216400"/>
            </a:xfrm>
          </p:grpSpPr>
          <p:pic>
            <p:nvPicPr>
              <p:cNvPr id="8" name="Picture 7" descr="Diagram&#10;&#10;Description automatically generated">
                <a:extLst>
                  <a:ext uri="{FF2B5EF4-FFF2-40B4-BE49-F238E27FC236}">
                    <a16:creationId xmlns:a16="http://schemas.microsoft.com/office/drawing/2014/main" id="{F020A39C-6A98-BF43-9C9A-4C0DA4578F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293708" y="1024238"/>
                <a:ext cx="4699343" cy="4216400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652E096-49A5-AB4E-857C-1DFD1052289A}"/>
                  </a:ext>
                </a:extLst>
              </p:cNvPr>
              <p:cNvSpPr/>
              <p:nvPr/>
            </p:nvSpPr>
            <p:spPr>
              <a:xfrm>
                <a:off x="6227805" y="1681205"/>
                <a:ext cx="275967" cy="14512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F5BC405-7958-6740-9E83-38CC7FD6B672}"/>
                </a:ext>
              </a:extLst>
            </p:cNvPr>
            <p:cNvSpPr txBox="1"/>
            <p:nvPr/>
          </p:nvSpPr>
          <p:spPr>
            <a:xfrm>
              <a:off x="6344165" y="3956773"/>
              <a:ext cx="18318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ES" sz="1600" dirty="0"/>
                <a:t>Correlation with the phenotype</a:t>
              </a:r>
            </a:p>
          </p:txBody>
        </p:sp>
        <p:sp>
          <p:nvSpPr>
            <p:cNvPr id="55" name="Left Brace 54">
              <a:extLst>
                <a:ext uri="{FF2B5EF4-FFF2-40B4-BE49-F238E27FC236}">
                  <a16:creationId xmlns:a16="http://schemas.microsoft.com/office/drawing/2014/main" id="{117C1E3C-7771-CD4B-B69C-2E226E6C3AD5}"/>
                </a:ext>
              </a:extLst>
            </p:cNvPr>
            <p:cNvSpPr/>
            <p:nvPr/>
          </p:nvSpPr>
          <p:spPr>
            <a:xfrm>
              <a:off x="8007764" y="3839202"/>
              <a:ext cx="168267" cy="808631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56" name="Left Brace 55">
              <a:extLst>
                <a:ext uri="{FF2B5EF4-FFF2-40B4-BE49-F238E27FC236}">
                  <a16:creationId xmlns:a16="http://schemas.microsoft.com/office/drawing/2014/main" id="{7C1D24FC-CBC1-B843-AA0D-A32E409BE6BB}"/>
                </a:ext>
              </a:extLst>
            </p:cNvPr>
            <p:cNvSpPr/>
            <p:nvPr/>
          </p:nvSpPr>
          <p:spPr>
            <a:xfrm rot="5400000">
              <a:off x="8485136" y="4590173"/>
              <a:ext cx="190419" cy="786859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57" name="Elbow Connector 56">
              <a:extLst>
                <a:ext uri="{FF2B5EF4-FFF2-40B4-BE49-F238E27FC236}">
                  <a16:creationId xmlns:a16="http://schemas.microsoft.com/office/drawing/2014/main" id="{0AC90835-C7BA-BB4D-A97C-6AAF3B98B8FB}"/>
                </a:ext>
              </a:extLst>
            </p:cNvPr>
            <p:cNvCxnSpPr>
              <a:cxnSpLocks/>
              <a:stCxn id="56" idx="1"/>
            </p:cNvCxnSpPr>
            <p:nvPr/>
          </p:nvCxnSpPr>
          <p:spPr>
            <a:xfrm rot="16200000" flipV="1">
              <a:off x="7849448" y="4157496"/>
              <a:ext cx="98679" cy="1363116"/>
            </a:xfrm>
            <a:prstGeom prst="bentConnector4">
              <a:avLst>
                <a:gd name="adj1" fmla="val 99280"/>
                <a:gd name="adj2" fmla="val 53492"/>
              </a:avLst>
            </a:prstGeom>
            <a:ln w="2222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8983ADD-C3E2-204C-BCB4-13F74DC039FF}"/>
                </a:ext>
              </a:extLst>
            </p:cNvPr>
            <p:cNvSpPr txBox="1"/>
            <p:nvPr/>
          </p:nvSpPr>
          <p:spPr>
            <a:xfrm>
              <a:off x="5247027" y="4613998"/>
              <a:ext cx="22096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ES" sz="1600" i="1" dirty="0"/>
                <a:t>Leading edge subset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1B52744-929F-124D-9DAD-3567906BCF3C}"/>
                </a:ext>
              </a:extLst>
            </p:cNvPr>
            <p:cNvSpPr txBox="1"/>
            <p:nvPr/>
          </p:nvSpPr>
          <p:spPr>
            <a:xfrm>
              <a:off x="6008064" y="3379490"/>
              <a:ext cx="16219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1400" i="1" dirty="0"/>
                <a:t>Signal to noise ratio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16DBBEA-F634-E542-AB36-1EF56C318A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97252" y="3657600"/>
              <a:ext cx="365021" cy="32506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9A9988-4320-E04B-93E5-0FD2FF1E40C1}"/>
                </a:ext>
              </a:extLst>
            </p:cNvPr>
            <p:cNvSpPr txBox="1"/>
            <p:nvPr/>
          </p:nvSpPr>
          <p:spPr>
            <a:xfrm>
              <a:off x="5428351" y="4827479"/>
              <a:ext cx="18635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i="1" dirty="0"/>
                <a:t>C</a:t>
              </a:r>
              <a:r>
                <a:rPr lang="en-ES" sz="1400" i="1" dirty="0"/>
                <a:t>ore members of high scoring gene sets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5580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FFAC9-DAB4-F04F-B7CD-442FF5B15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ES" dirty="0"/>
              <a:t>GSEA </a:t>
            </a:r>
            <a:r>
              <a:rPr lang="en-ES" sz="3000" dirty="0"/>
              <a:t>(</a:t>
            </a:r>
            <a:r>
              <a:rPr lang="en-ES" sz="3000" i="1" dirty="0"/>
              <a:t>method</a:t>
            </a:r>
            <a:r>
              <a:rPr lang="en-ES" sz="3000" dirty="0"/>
              <a:t>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4074DD-41EC-DB45-BC60-01E5A7F5CCF5}"/>
              </a:ext>
            </a:extLst>
          </p:cNvPr>
          <p:cNvGrpSpPr/>
          <p:nvPr/>
        </p:nvGrpSpPr>
        <p:grpSpPr>
          <a:xfrm>
            <a:off x="492922" y="1528876"/>
            <a:ext cx="1466335" cy="3343046"/>
            <a:chOff x="3904735" y="1897592"/>
            <a:chExt cx="1466335" cy="3343046"/>
          </a:xfrm>
        </p:grpSpPr>
        <p:pic>
          <p:nvPicPr>
            <p:cNvPr id="10" name="Picture 9" descr="Diagram&#10;&#10;Description automatically generated">
              <a:extLst>
                <a:ext uri="{FF2B5EF4-FFF2-40B4-BE49-F238E27FC236}">
                  <a16:creationId xmlns:a16="http://schemas.microsoft.com/office/drawing/2014/main" id="{92AA5FF2-778B-AD4C-9185-0B325358FB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04735" y="1897592"/>
              <a:ext cx="1383957" cy="334304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0757B4D-DA17-9749-9EE0-7FCBCF662C12}"/>
                </a:ext>
              </a:extLst>
            </p:cNvPr>
            <p:cNvSpPr/>
            <p:nvPr/>
          </p:nvSpPr>
          <p:spPr>
            <a:xfrm>
              <a:off x="5095103" y="3789405"/>
              <a:ext cx="275967" cy="14512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6BE3D2F-9FFA-504F-A771-296F0E2A019C}"/>
              </a:ext>
            </a:extLst>
          </p:cNvPr>
          <p:cNvSpPr txBox="1"/>
          <p:nvPr/>
        </p:nvSpPr>
        <p:spPr>
          <a:xfrm>
            <a:off x="2170508" y="3038985"/>
            <a:ext cx="1705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600" dirty="0"/>
              <a:t>Enrichment Score</a:t>
            </a:r>
          </a:p>
          <a:p>
            <a:pPr algn="ctr"/>
            <a:r>
              <a:rPr lang="en-ES" sz="1600" dirty="0"/>
              <a:t>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1A7D4A9-A2FC-0F44-A9DD-6FF899C34E76}"/>
              </a:ext>
            </a:extLst>
          </p:cNvPr>
          <p:cNvCxnSpPr>
            <a:cxnSpLocks/>
          </p:cNvCxnSpPr>
          <p:nvPr/>
        </p:nvCxnSpPr>
        <p:spPr>
          <a:xfrm>
            <a:off x="1661101" y="3200399"/>
            <a:ext cx="581357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A54BF0-DDA2-6D41-B45C-DB1469BDB568}"/>
              </a:ext>
            </a:extLst>
          </p:cNvPr>
          <p:cNvCxnSpPr>
            <a:cxnSpLocks/>
          </p:cNvCxnSpPr>
          <p:nvPr/>
        </p:nvCxnSpPr>
        <p:spPr>
          <a:xfrm>
            <a:off x="3875741" y="3213617"/>
            <a:ext cx="674488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B8C3707-EB7B-0B4B-99F4-43DF0DDED620}"/>
              </a:ext>
            </a:extLst>
          </p:cNvPr>
          <p:cNvGrpSpPr/>
          <p:nvPr/>
        </p:nvGrpSpPr>
        <p:grpSpPr>
          <a:xfrm>
            <a:off x="4724395" y="1798480"/>
            <a:ext cx="740528" cy="2830273"/>
            <a:chOff x="5007423" y="598726"/>
            <a:chExt cx="740528" cy="283027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083B7BE-7832-264F-9973-FF6019736277}"/>
                </a:ext>
              </a:extLst>
            </p:cNvPr>
            <p:cNvSpPr/>
            <p:nvPr/>
          </p:nvSpPr>
          <p:spPr>
            <a:xfrm>
              <a:off x="5011227" y="598726"/>
              <a:ext cx="736724" cy="283027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78D118D-4C9F-0040-814E-542C65AD23CA}"/>
                </a:ext>
              </a:extLst>
            </p:cNvPr>
            <p:cNvCxnSpPr>
              <a:cxnSpLocks/>
            </p:cNvCxnSpPr>
            <p:nvPr/>
          </p:nvCxnSpPr>
          <p:spPr>
            <a:xfrm>
              <a:off x="5007430" y="1034142"/>
              <a:ext cx="74052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72B817B-F5B6-CC4C-82FC-FA0134A22DA0}"/>
                </a:ext>
              </a:extLst>
            </p:cNvPr>
            <p:cNvCxnSpPr>
              <a:cxnSpLocks/>
            </p:cNvCxnSpPr>
            <p:nvPr/>
          </p:nvCxnSpPr>
          <p:spPr>
            <a:xfrm>
              <a:off x="5007429" y="1197428"/>
              <a:ext cx="74052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6CB2123-922E-2F42-A75A-576D71C00BAD}"/>
                </a:ext>
              </a:extLst>
            </p:cNvPr>
            <p:cNvCxnSpPr>
              <a:cxnSpLocks/>
            </p:cNvCxnSpPr>
            <p:nvPr/>
          </p:nvCxnSpPr>
          <p:spPr>
            <a:xfrm>
              <a:off x="5007429" y="1600199"/>
              <a:ext cx="74052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291D410-1370-CD4F-8419-B5E6A0E1161D}"/>
                </a:ext>
              </a:extLst>
            </p:cNvPr>
            <p:cNvCxnSpPr>
              <a:cxnSpLocks/>
            </p:cNvCxnSpPr>
            <p:nvPr/>
          </p:nvCxnSpPr>
          <p:spPr>
            <a:xfrm>
              <a:off x="5007428" y="1632855"/>
              <a:ext cx="74052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ACF63D0-9B72-0B4C-B126-DC4F7DC35E21}"/>
                </a:ext>
              </a:extLst>
            </p:cNvPr>
            <p:cNvCxnSpPr>
              <a:cxnSpLocks/>
            </p:cNvCxnSpPr>
            <p:nvPr/>
          </p:nvCxnSpPr>
          <p:spPr>
            <a:xfrm>
              <a:off x="5007428" y="1670388"/>
              <a:ext cx="74052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910CB2-F8D8-A647-8C2C-F108E8089C90}"/>
                </a:ext>
              </a:extLst>
            </p:cNvPr>
            <p:cNvCxnSpPr>
              <a:cxnSpLocks/>
            </p:cNvCxnSpPr>
            <p:nvPr/>
          </p:nvCxnSpPr>
          <p:spPr>
            <a:xfrm>
              <a:off x="5007426" y="1735701"/>
              <a:ext cx="74052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6C02E0D-A26B-964C-960B-B75AA61A39FE}"/>
                </a:ext>
              </a:extLst>
            </p:cNvPr>
            <p:cNvCxnSpPr>
              <a:cxnSpLocks/>
            </p:cNvCxnSpPr>
            <p:nvPr/>
          </p:nvCxnSpPr>
          <p:spPr>
            <a:xfrm>
              <a:off x="5007426" y="2312643"/>
              <a:ext cx="74052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3FE2751-BA88-034C-8426-4355D2E418A7}"/>
                </a:ext>
              </a:extLst>
            </p:cNvPr>
            <p:cNvCxnSpPr>
              <a:cxnSpLocks/>
            </p:cNvCxnSpPr>
            <p:nvPr/>
          </p:nvCxnSpPr>
          <p:spPr>
            <a:xfrm>
              <a:off x="5007425" y="2780728"/>
              <a:ext cx="74052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046A517-D105-0342-BA36-AC7FEAD84EF7}"/>
                </a:ext>
              </a:extLst>
            </p:cNvPr>
            <p:cNvCxnSpPr>
              <a:cxnSpLocks/>
            </p:cNvCxnSpPr>
            <p:nvPr/>
          </p:nvCxnSpPr>
          <p:spPr>
            <a:xfrm>
              <a:off x="5007425" y="2584785"/>
              <a:ext cx="74052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E0FB95D-430F-A247-AF8E-43672F30995B}"/>
                </a:ext>
              </a:extLst>
            </p:cNvPr>
            <p:cNvCxnSpPr>
              <a:cxnSpLocks/>
            </p:cNvCxnSpPr>
            <p:nvPr/>
          </p:nvCxnSpPr>
          <p:spPr>
            <a:xfrm>
              <a:off x="5007424" y="3139957"/>
              <a:ext cx="74052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0ADC643-6C80-6D46-95B1-CC37E48F07B1}"/>
                </a:ext>
              </a:extLst>
            </p:cNvPr>
            <p:cNvCxnSpPr>
              <a:cxnSpLocks/>
            </p:cNvCxnSpPr>
            <p:nvPr/>
          </p:nvCxnSpPr>
          <p:spPr>
            <a:xfrm>
              <a:off x="5007424" y="2998444"/>
              <a:ext cx="74052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096E40-25B4-3E47-9C2C-633FA3A9A9D0}"/>
                </a:ext>
              </a:extLst>
            </p:cNvPr>
            <p:cNvCxnSpPr>
              <a:cxnSpLocks/>
            </p:cNvCxnSpPr>
            <p:nvPr/>
          </p:nvCxnSpPr>
          <p:spPr>
            <a:xfrm>
              <a:off x="5007424" y="2682758"/>
              <a:ext cx="74052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6C72333-7CD4-9741-A0BB-867C6D96BC5B}"/>
                </a:ext>
              </a:extLst>
            </p:cNvPr>
            <p:cNvCxnSpPr>
              <a:cxnSpLocks/>
            </p:cNvCxnSpPr>
            <p:nvPr/>
          </p:nvCxnSpPr>
          <p:spPr>
            <a:xfrm>
              <a:off x="5007423" y="2040507"/>
              <a:ext cx="74052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75E4C1A-8506-C340-82B5-953F3826C502}"/>
                </a:ext>
              </a:extLst>
            </p:cNvPr>
            <p:cNvCxnSpPr>
              <a:cxnSpLocks/>
            </p:cNvCxnSpPr>
            <p:nvPr/>
          </p:nvCxnSpPr>
          <p:spPr>
            <a:xfrm>
              <a:off x="5007423" y="3177493"/>
              <a:ext cx="74052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782A304-67F0-B342-AFB1-6AEEBA05E86C}"/>
                </a:ext>
              </a:extLst>
            </p:cNvPr>
            <p:cNvCxnSpPr>
              <a:cxnSpLocks/>
            </p:cNvCxnSpPr>
            <p:nvPr/>
          </p:nvCxnSpPr>
          <p:spPr>
            <a:xfrm>
              <a:off x="5007423" y="1768363"/>
              <a:ext cx="74052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B17A324-3675-E547-B57D-3639F05FDEA6}"/>
                </a:ext>
              </a:extLst>
            </p:cNvPr>
            <p:cNvCxnSpPr>
              <a:cxnSpLocks/>
            </p:cNvCxnSpPr>
            <p:nvPr/>
          </p:nvCxnSpPr>
          <p:spPr>
            <a:xfrm>
              <a:off x="5007423" y="1801023"/>
              <a:ext cx="74052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951AC74-0F29-DA46-955C-812530DE6331}"/>
                </a:ext>
              </a:extLst>
            </p:cNvPr>
            <p:cNvCxnSpPr>
              <a:cxnSpLocks/>
            </p:cNvCxnSpPr>
            <p:nvPr/>
          </p:nvCxnSpPr>
          <p:spPr>
            <a:xfrm>
              <a:off x="5007423" y="1844566"/>
              <a:ext cx="74052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0060399-6F85-894F-B729-7D7385DF20D4}"/>
                </a:ext>
              </a:extLst>
            </p:cNvPr>
            <p:cNvCxnSpPr>
              <a:cxnSpLocks/>
            </p:cNvCxnSpPr>
            <p:nvPr/>
          </p:nvCxnSpPr>
          <p:spPr>
            <a:xfrm>
              <a:off x="5007423" y="2345312"/>
              <a:ext cx="74052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4566CA1-C426-3647-9204-709BADE38062}"/>
                </a:ext>
              </a:extLst>
            </p:cNvPr>
            <p:cNvCxnSpPr>
              <a:cxnSpLocks/>
            </p:cNvCxnSpPr>
            <p:nvPr/>
          </p:nvCxnSpPr>
          <p:spPr>
            <a:xfrm>
              <a:off x="5007423" y="2269113"/>
              <a:ext cx="74052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FBC1D37-DD22-0349-BFFA-4CF843A87CB9}"/>
                </a:ext>
              </a:extLst>
            </p:cNvPr>
            <p:cNvCxnSpPr>
              <a:cxnSpLocks/>
            </p:cNvCxnSpPr>
            <p:nvPr/>
          </p:nvCxnSpPr>
          <p:spPr>
            <a:xfrm>
              <a:off x="5007423" y="2377970"/>
              <a:ext cx="74052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069B4BE-B6D5-6D43-A875-659A120E12F8}"/>
                </a:ext>
              </a:extLst>
            </p:cNvPr>
            <p:cNvCxnSpPr>
              <a:cxnSpLocks/>
            </p:cNvCxnSpPr>
            <p:nvPr/>
          </p:nvCxnSpPr>
          <p:spPr>
            <a:xfrm>
              <a:off x="5007423" y="2236456"/>
              <a:ext cx="74052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1C77C39-B57D-DD4A-99E5-B90824FCFC8D}"/>
                </a:ext>
              </a:extLst>
            </p:cNvPr>
            <p:cNvCxnSpPr>
              <a:cxnSpLocks/>
            </p:cNvCxnSpPr>
            <p:nvPr/>
          </p:nvCxnSpPr>
          <p:spPr>
            <a:xfrm>
              <a:off x="5007423" y="2410625"/>
              <a:ext cx="74052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A65CD06-99B7-2040-9DFE-95EC3F369B0B}"/>
                </a:ext>
              </a:extLst>
            </p:cNvPr>
            <p:cNvCxnSpPr>
              <a:cxnSpLocks/>
            </p:cNvCxnSpPr>
            <p:nvPr/>
          </p:nvCxnSpPr>
          <p:spPr>
            <a:xfrm>
              <a:off x="5007423" y="2007854"/>
              <a:ext cx="74052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851F57ED-A706-9C4B-AF6F-30995F841A6C}"/>
              </a:ext>
            </a:extLst>
          </p:cNvPr>
          <p:cNvSpPr txBox="1"/>
          <p:nvPr/>
        </p:nvSpPr>
        <p:spPr>
          <a:xfrm>
            <a:off x="4242038" y="687521"/>
            <a:ext cx="17052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600" dirty="0"/>
              <a:t>Sample the labels of the phenotypes and calculate the new ES</a:t>
            </a:r>
            <a:r>
              <a:rPr lang="en-ES" sz="1600" baseline="-25000" dirty="0"/>
              <a:t>NULL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5FE784D-83AA-2440-89C8-38D1F1C24DC0}"/>
              </a:ext>
            </a:extLst>
          </p:cNvPr>
          <p:cNvCxnSpPr>
            <a:cxnSpLocks/>
          </p:cNvCxnSpPr>
          <p:nvPr/>
        </p:nvCxnSpPr>
        <p:spPr>
          <a:xfrm>
            <a:off x="5628894" y="3191846"/>
            <a:ext cx="674488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Chart, histogram&#10;&#10;Description automatically generated">
            <a:extLst>
              <a:ext uri="{FF2B5EF4-FFF2-40B4-BE49-F238E27FC236}">
                <a16:creationId xmlns:a16="http://schemas.microsoft.com/office/drawing/2014/main" id="{33E36163-A725-264A-84C8-F4C812B7E2E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1859" y="1984255"/>
            <a:ext cx="3556000" cy="2667000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E390B22-E823-C04B-AF1E-E658EA1EFADA}"/>
              </a:ext>
            </a:extLst>
          </p:cNvPr>
          <p:cNvCxnSpPr>
            <a:cxnSpLocks/>
          </p:cNvCxnSpPr>
          <p:nvPr/>
        </p:nvCxnSpPr>
        <p:spPr>
          <a:xfrm>
            <a:off x="9688289" y="3191846"/>
            <a:ext cx="674488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F4BFA6D-B077-7846-9A29-BB982C52AC9A}"/>
              </a:ext>
            </a:extLst>
          </p:cNvPr>
          <p:cNvSpPr txBox="1"/>
          <p:nvPr/>
        </p:nvSpPr>
        <p:spPr>
          <a:xfrm>
            <a:off x="9895996" y="3000777"/>
            <a:ext cx="1705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p</a:t>
            </a:r>
            <a:r>
              <a:rPr lang="en-ES" sz="1600" dirty="0"/>
              <a:t>-value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BA3CB92-4C1B-C04B-B419-0493399485C4}"/>
              </a:ext>
            </a:extLst>
          </p:cNvPr>
          <p:cNvSpPr txBox="1"/>
          <p:nvPr/>
        </p:nvSpPr>
        <p:spPr>
          <a:xfrm>
            <a:off x="6665440" y="4518797"/>
            <a:ext cx="2979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600" dirty="0"/>
              <a:t>1000 permutations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62E0441-ED29-5B41-A28D-E97FBA9549A3}"/>
              </a:ext>
            </a:extLst>
          </p:cNvPr>
          <p:cNvCxnSpPr>
            <a:cxnSpLocks/>
          </p:cNvCxnSpPr>
          <p:nvPr/>
        </p:nvCxnSpPr>
        <p:spPr>
          <a:xfrm>
            <a:off x="8187750" y="4857351"/>
            <a:ext cx="0" cy="487537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38777F2-1176-DC49-8DD4-866D00F62500}"/>
              </a:ext>
            </a:extLst>
          </p:cNvPr>
          <p:cNvSpPr txBox="1"/>
          <p:nvPr/>
        </p:nvSpPr>
        <p:spPr>
          <a:xfrm>
            <a:off x="6687211" y="5322877"/>
            <a:ext cx="2979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m</a:t>
            </a:r>
            <a:r>
              <a:rPr lang="en-ES" sz="1600" i="1" dirty="0"/>
              <a:t>ean ES</a:t>
            </a:r>
            <a:r>
              <a:rPr lang="en-ES" sz="1600" i="1" baseline="-25000" dirty="0"/>
              <a:t>NULL</a:t>
            </a:r>
          </a:p>
        </p:txBody>
      </p: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8956FB57-FD43-7243-9C59-9C331FCE68ED}"/>
              </a:ext>
            </a:extLst>
          </p:cNvPr>
          <p:cNvCxnSpPr>
            <a:cxnSpLocks/>
            <a:stCxn id="13" idx="2"/>
          </p:cNvCxnSpPr>
          <p:nvPr/>
        </p:nvCxnSpPr>
        <p:spPr>
          <a:xfrm rot="16200000" flipH="1">
            <a:off x="2435838" y="4211047"/>
            <a:ext cx="1868394" cy="693820"/>
          </a:xfrm>
          <a:prstGeom prst="bentConnector3">
            <a:avLst>
              <a:gd name="adj1" fmla="val 100106"/>
            </a:avLst>
          </a:prstGeom>
          <a:ln w="222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9C24B43-299C-C943-96FC-0A9F21B30B70}"/>
              </a:ext>
            </a:extLst>
          </p:cNvPr>
          <p:cNvSpPr txBox="1"/>
          <p:nvPr/>
        </p:nvSpPr>
        <p:spPr>
          <a:xfrm>
            <a:off x="3159942" y="5316873"/>
            <a:ext cx="1705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600" dirty="0"/>
              <a:t>NES =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A0E26CE-72EB-2347-8DE2-A1A19D79F01A}"/>
              </a:ext>
            </a:extLst>
          </p:cNvPr>
          <p:cNvSpPr txBox="1"/>
          <p:nvPr/>
        </p:nvSpPr>
        <p:spPr>
          <a:xfrm>
            <a:off x="3945432" y="5166612"/>
            <a:ext cx="1705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600" dirty="0"/>
              <a:t>ES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8C6B428-577C-D944-AF94-E7144D1B4683}"/>
              </a:ext>
            </a:extLst>
          </p:cNvPr>
          <p:cNvSpPr txBox="1"/>
          <p:nvPr/>
        </p:nvSpPr>
        <p:spPr>
          <a:xfrm>
            <a:off x="3945432" y="5468159"/>
            <a:ext cx="1705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m</a:t>
            </a:r>
            <a:r>
              <a:rPr lang="en-ES" sz="1600" dirty="0"/>
              <a:t>ean ES</a:t>
            </a:r>
            <a:r>
              <a:rPr lang="en-ES" sz="1600" baseline="-25000" dirty="0"/>
              <a:t>NULL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C4FA633-9088-7240-8C2B-6B0588EA2DC0}"/>
              </a:ext>
            </a:extLst>
          </p:cNvPr>
          <p:cNvCxnSpPr>
            <a:cxnSpLocks/>
          </p:cNvCxnSpPr>
          <p:nvPr/>
        </p:nvCxnSpPr>
        <p:spPr>
          <a:xfrm flipV="1">
            <a:off x="4299266" y="5468159"/>
            <a:ext cx="958533" cy="152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9276207-A50E-6845-9D73-8F00DAF53810}"/>
              </a:ext>
            </a:extLst>
          </p:cNvPr>
          <p:cNvSpPr txBox="1"/>
          <p:nvPr/>
        </p:nvSpPr>
        <p:spPr>
          <a:xfrm>
            <a:off x="3094628" y="6034322"/>
            <a:ext cx="1705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600" dirty="0"/>
              <a:t>NES</a:t>
            </a:r>
            <a:r>
              <a:rPr lang="en-ES" sz="1600" baseline="-25000" dirty="0"/>
              <a:t>NULL</a:t>
            </a:r>
            <a:r>
              <a:rPr lang="en-ES" sz="1600" dirty="0"/>
              <a:t> =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3AE92A9-B2D6-3E47-AD09-360365817F1E}"/>
              </a:ext>
            </a:extLst>
          </p:cNvPr>
          <p:cNvSpPr txBox="1"/>
          <p:nvPr/>
        </p:nvSpPr>
        <p:spPr>
          <a:xfrm>
            <a:off x="4010748" y="5884061"/>
            <a:ext cx="1705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600" dirty="0"/>
              <a:t>ES</a:t>
            </a:r>
            <a:r>
              <a:rPr lang="en-ES" sz="1600" baseline="-25000" dirty="0"/>
              <a:t>NULL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7E4E381-B7F1-6E44-BBA4-BB5FF4394596}"/>
              </a:ext>
            </a:extLst>
          </p:cNvPr>
          <p:cNvSpPr txBox="1"/>
          <p:nvPr/>
        </p:nvSpPr>
        <p:spPr>
          <a:xfrm>
            <a:off x="4010748" y="6185608"/>
            <a:ext cx="1705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m</a:t>
            </a:r>
            <a:r>
              <a:rPr lang="en-ES" sz="1600" dirty="0"/>
              <a:t>ean ES</a:t>
            </a:r>
            <a:r>
              <a:rPr lang="en-ES" sz="1600" baseline="-25000" dirty="0"/>
              <a:t>NULL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5CF12DC-1456-784B-B6E7-4F62236E7053}"/>
              </a:ext>
            </a:extLst>
          </p:cNvPr>
          <p:cNvCxnSpPr>
            <a:cxnSpLocks/>
          </p:cNvCxnSpPr>
          <p:nvPr/>
        </p:nvCxnSpPr>
        <p:spPr>
          <a:xfrm flipV="1">
            <a:off x="4364582" y="6185608"/>
            <a:ext cx="958533" cy="152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299BAA6-42CA-0445-B235-C0179AC27C82}"/>
              </a:ext>
            </a:extLst>
          </p:cNvPr>
          <p:cNvCxnSpPr>
            <a:cxnSpLocks/>
          </p:cNvCxnSpPr>
          <p:nvPr/>
        </p:nvCxnSpPr>
        <p:spPr>
          <a:xfrm>
            <a:off x="5563577" y="5884061"/>
            <a:ext cx="1359738" cy="338554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75DB0DE-ED29-6049-9AE4-E1D4B65296E3}"/>
              </a:ext>
            </a:extLst>
          </p:cNvPr>
          <p:cNvSpPr txBox="1"/>
          <p:nvPr/>
        </p:nvSpPr>
        <p:spPr>
          <a:xfrm>
            <a:off x="6303382" y="6053338"/>
            <a:ext cx="1705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FDR</a:t>
            </a:r>
            <a:endParaRPr lang="en-ES" sz="1600" dirty="0"/>
          </a:p>
        </p:txBody>
      </p:sp>
      <p:sp>
        <p:nvSpPr>
          <p:cNvPr id="77" name="Left Brace 76">
            <a:extLst>
              <a:ext uri="{FF2B5EF4-FFF2-40B4-BE49-F238E27FC236}">
                <a16:creationId xmlns:a16="http://schemas.microsoft.com/office/drawing/2014/main" id="{F345D7A7-BC6F-1C40-AD65-D6CA2032963E}"/>
              </a:ext>
            </a:extLst>
          </p:cNvPr>
          <p:cNvSpPr/>
          <p:nvPr/>
        </p:nvSpPr>
        <p:spPr>
          <a:xfrm rot="10800000">
            <a:off x="5402150" y="5253695"/>
            <a:ext cx="161427" cy="126326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8E6BC69-EAD8-C04F-81E9-67016F880AC6}"/>
              </a:ext>
            </a:extLst>
          </p:cNvPr>
          <p:cNvSpPr txBox="1"/>
          <p:nvPr/>
        </p:nvSpPr>
        <p:spPr>
          <a:xfrm>
            <a:off x="6243446" y="700941"/>
            <a:ext cx="17052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600" dirty="0"/>
              <a:t>Sample the labels of the genes and calculate the new ES</a:t>
            </a:r>
            <a:r>
              <a:rPr lang="en-ES" sz="1600" baseline="-25000" dirty="0"/>
              <a:t>NULL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C9E4532-A257-4248-8E44-FD87BD8CBED4}"/>
              </a:ext>
            </a:extLst>
          </p:cNvPr>
          <p:cNvSpPr txBox="1"/>
          <p:nvPr/>
        </p:nvSpPr>
        <p:spPr>
          <a:xfrm>
            <a:off x="5902037" y="100699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b="1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4712089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3C30E-A7BA-DB43-9C61-574D704A7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977081" cy="1325563"/>
          </a:xfrm>
        </p:spPr>
        <p:txBody>
          <a:bodyPr/>
          <a:lstStyle/>
          <a:p>
            <a:r>
              <a:rPr lang="en-ES" dirty="0"/>
              <a:t>GSEA</a:t>
            </a:r>
          </a:p>
        </p:txBody>
      </p:sp>
      <p:pic>
        <p:nvPicPr>
          <p:cNvPr id="18" name="Picture 1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49B8345-474D-A948-99B2-45B0D9C53A7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4852" y="0"/>
            <a:ext cx="666866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6E4D3E-69F3-8D44-A7F3-BC4DC38326C2}"/>
              </a:ext>
            </a:extLst>
          </p:cNvPr>
          <p:cNvSpPr txBox="1"/>
          <p:nvPr/>
        </p:nvSpPr>
        <p:spPr>
          <a:xfrm>
            <a:off x="0" y="932328"/>
            <a:ext cx="2458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hlinkClick r:id="rId3"/>
              </a:rPr>
              <a:t>http://www.gsea-msigdb.org/gsea/index.jsp</a:t>
            </a:r>
            <a:endParaRPr lang="en-GB" sz="14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51DA461-32FE-5241-8088-CBC43CBEF667}"/>
              </a:ext>
            </a:extLst>
          </p:cNvPr>
          <p:cNvSpPr/>
          <p:nvPr/>
        </p:nvSpPr>
        <p:spPr>
          <a:xfrm>
            <a:off x="5033473" y="546931"/>
            <a:ext cx="546931" cy="21364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39238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3C30E-A7BA-DB43-9C61-574D704A7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977081" cy="1325563"/>
          </a:xfrm>
        </p:spPr>
        <p:txBody>
          <a:bodyPr/>
          <a:lstStyle/>
          <a:p>
            <a:r>
              <a:rPr lang="en-ES" dirty="0"/>
              <a:t>GSEA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1314131-C744-1B42-BA99-27C6BA3A370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0506" y="3862571"/>
            <a:ext cx="8220448" cy="2886569"/>
          </a:xfrm>
          <a:prstGeom prst="rect">
            <a:avLst/>
          </a:prstGeom>
        </p:spPr>
      </p:pic>
      <p:pic>
        <p:nvPicPr>
          <p:cNvPr id="10" name="Picture 9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0DB0F8C4-A74D-F14B-B5C8-3DFDFFD6177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9556" y="803869"/>
            <a:ext cx="8201398" cy="3290843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E5D2239-05F0-F049-819C-C7D9AB34ADDB}"/>
              </a:ext>
            </a:extLst>
          </p:cNvPr>
          <p:cNvSpPr/>
          <p:nvPr/>
        </p:nvSpPr>
        <p:spPr>
          <a:xfrm>
            <a:off x="2446231" y="3843762"/>
            <a:ext cx="546931" cy="21364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7EEE4F6-E9A4-7D4C-8030-8BBF97B55868}"/>
              </a:ext>
            </a:extLst>
          </p:cNvPr>
          <p:cNvSpPr/>
          <p:nvPr/>
        </p:nvSpPr>
        <p:spPr>
          <a:xfrm>
            <a:off x="2147862" y="5188146"/>
            <a:ext cx="1335567" cy="2111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58577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CDED8-F469-5C47-B72F-46169A370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ES" dirty="0"/>
              <a:t>GSEA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D36BE51-5497-E84B-8A2D-DF69B4B92AF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2965" y="1119826"/>
            <a:ext cx="7360664" cy="5531344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93BCDDF-BFA5-8A44-B4C1-DBBD0FA932F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2965" y="1119826"/>
            <a:ext cx="7360665" cy="5531344"/>
          </a:xfrm>
          <a:prstGeom prst="rect">
            <a:avLst/>
          </a:prstGeom>
        </p:spPr>
      </p:pic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074A1B7-02EC-F445-84E0-9CE0B57F494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2964" y="1119826"/>
            <a:ext cx="7360665" cy="5531344"/>
          </a:xfrm>
          <a:prstGeom prst="rect">
            <a:avLst/>
          </a:prstGeom>
        </p:spPr>
      </p:pic>
      <p:pic>
        <p:nvPicPr>
          <p:cNvPr id="14" name="Picture 1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788754B-B8A8-4645-B178-94C4D51DA52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7467" y="1119826"/>
            <a:ext cx="7360665" cy="5531344"/>
          </a:xfrm>
          <a:prstGeom prst="rect">
            <a:avLst/>
          </a:prstGeom>
        </p:spPr>
      </p:pic>
      <p:pic>
        <p:nvPicPr>
          <p:cNvPr id="16" name="Picture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DE9CF40-DD14-E84D-B160-AE18B66FEF9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7467" y="1119826"/>
            <a:ext cx="7360664" cy="5531344"/>
          </a:xfrm>
          <a:prstGeom prst="rect">
            <a:avLst/>
          </a:prstGeom>
        </p:spPr>
      </p:pic>
      <p:pic>
        <p:nvPicPr>
          <p:cNvPr id="18" name="Picture 1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CCEB7E7-6555-4142-AB79-C4D2DBE83A6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2964" y="1119826"/>
            <a:ext cx="7360665" cy="5531344"/>
          </a:xfrm>
          <a:prstGeom prst="rect">
            <a:avLst/>
          </a:prstGeom>
        </p:spPr>
      </p:pic>
      <p:pic>
        <p:nvPicPr>
          <p:cNvPr id="22" name="Picture 2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9369B2A-F709-7641-B35B-54A43BEC4BF4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2964" y="1119826"/>
            <a:ext cx="7360665" cy="5531344"/>
          </a:xfrm>
          <a:prstGeom prst="rect">
            <a:avLst/>
          </a:prstGeom>
        </p:spPr>
      </p:pic>
      <p:pic>
        <p:nvPicPr>
          <p:cNvPr id="20" name="Picture 1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B3BA88D-C946-EB48-8387-E1433DFA4C2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2964" y="1119826"/>
            <a:ext cx="7360665" cy="5531344"/>
          </a:xfrm>
          <a:prstGeom prst="rect">
            <a:avLst/>
          </a:prstGeom>
        </p:spPr>
      </p:pic>
      <p:pic>
        <p:nvPicPr>
          <p:cNvPr id="24" name="Picture 2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8783F1A-237C-1A4D-8329-40E925D9CF50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2963" y="1119826"/>
            <a:ext cx="7360664" cy="5531343"/>
          </a:xfrm>
          <a:prstGeom prst="rect">
            <a:avLst/>
          </a:prstGeom>
        </p:spPr>
      </p:pic>
      <p:pic>
        <p:nvPicPr>
          <p:cNvPr id="26" name="Picture 2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1D77261-3D2B-0C42-BBCC-9FBF5261E5CC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2964" y="1119826"/>
            <a:ext cx="7360663" cy="5531343"/>
          </a:xfrm>
          <a:prstGeom prst="rect">
            <a:avLst/>
          </a:prstGeom>
        </p:spPr>
      </p:pic>
      <p:pic>
        <p:nvPicPr>
          <p:cNvPr id="28" name="Picture 2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81753D1-FC43-DB43-B5C0-EFECB2D17FC7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2964" y="1119826"/>
            <a:ext cx="7360663" cy="5531343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3F679A06-D524-BB47-9435-C1BF0C0098D7}"/>
              </a:ext>
            </a:extLst>
          </p:cNvPr>
          <p:cNvSpPr/>
          <p:nvPr/>
        </p:nvSpPr>
        <p:spPr>
          <a:xfrm>
            <a:off x="5439102" y="2339806"/>
            <a:ext cx="776641" cy="1965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808EC97-229A-AB49-8779-0829B25FCF62}"/>
              </a:ext>
            </a:extLst>
          </p:cNvPr>
          <p:cNvGrpSpPr/>
          <p:nvPr/>
        </p:nvGrpSpPr>
        <p:grpSpPr>
          <a:xfrm>
            <a:off x="9128151" y="1605965"/>
            <a:ext cx="2895600" cy="4397463"/>
            <a:chOff x="9128151" y="1119826"/>
            <a:chExt cx="2895600" cy="4397463"/>
          </a:xfrm>
        </p:grpSpPr>
        <p:pic>
          <p:nvPicPr>
            <p:cNvPr id="31" name="Picture 30" descr="Text&#10;&#10;Description automatically generated">
              <a:extLst>
                <a:ext uri="{FF2B5EF4-FFF2-40B4-BE49-F238E27FC236}">
                  <a16:creationId xmlns:a16="http://schemas.microsoft.com/office/drawing/2014/main" id="{057779B9-D622-F347-8764-F8F17F218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28151" y="3536089"/>
              <a:ext cx="2895600" cy="1981200"/>
            </a:xfrm>
            <a:prstGeom prst="rect">
              <a:avLst/>
            </a:prstGeom>
          </p:spPr>
        </p:pic>
        <p:pic>
          <p:nvPicPr>
            <p:cNvPr id="33" name="Picture 32" descr="Text&#10;&#10;Description automatically generated">
              <a:extLst>
                <a:ext uri="{FF2B5EF4-FFF2-40B4-BE49-F238E27FC236}">
                  <a16:creationId xmlns:a16="http://schemas.microsoft.com/office/drawing/2014/main" id="{2E5B904C-3809-9641-8210-28BBFD25B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28151" y="1119826"/>
              <a:ext cx="2819400" cy="19812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4CDCBE2-48B3-6D48-BA3D-58B55D6A4990}"/>
                </a:ext>
              </a:extLst>
            </p:cNvPr>
            <p:cNvSpPr txBox="1"/>
            <p:nvPr/>
          </p:nvSpPr>
          <p:spPr>
            <a:xfrm rot="5400000">
              <a:off x="10355493" y="3133891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243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CDED8-F469-5C47-B72F-46169A370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ES" dirty="0"/>
              <a:t>GSEA</a:t>
            </a: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7AB6F84-3FD3-B441-8D1D-3E0B6181822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6400" y="109456"/>
            <a:ext cx="3814234" cy="6639087"/>
          </a:xfrm>
          <a:prstGeom prst="rect">
            <a:avLst/>
          </a:prstGeom>
        </p:spPr>
      </p:pic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3730C598-26C4-654B-A06E-F8137802C7B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2193" y="18255"/>
            <a:ext cx="50270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24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3C30E-A7BA-DB43-9C61-574D704A7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763982" cy="1325563"/>
          </a:xfrm>
        </p:spPr>
        <p:txBody>
          <a:bodyPr/>
          <a:lstStyle/>
          <a:p>
            <a:r>
              <a:rPr lang="en-ES" dirty="0"/>
              <a:t>Reactome</a:t>
            </a:r>
          </a:p>
        </p:txBody>
      </p:sp>
      <p:pic>
        <p:nvPicPr>
          <p:cNvPr id="17" name="Picture 16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C90FC9BD-3BC5-BC4B-8201-A1B1EFAAF5C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6064" y="761437"/>
            <a:ext cx="8979243" cy="4125437"/>
          </a:xfrm>
          <a:prstGeom prst="rect">
            <a:avLst/>
          </a:prstGeom>
        </p:spPr>
      </p:pic>
      <p:pic>
        <p:nvPicPr>
          <p:cNvPr id="19" name="Picture 18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8F5206C9-0CB6-634C-8C79-9A2FF4A023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1937" y="1136092"/>
            <a:ext cx="1579512" cy="378942"/>
          </a:xfrm>
          <a:prstGeom prst="rect">
            <a:avLst/>
          </a:prstGeom>
        </p:spPr>
      </p:pic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8E9EFAD1-7447-EE42-9401-0035E154C4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29867" y="4827372"/>
            <a:ext cx="6835208" cy="2005914"/>
          </a:xfrm>
          <a:prstGeom prst="rect">
            <a:avLst/>
          </a:prstGeom>
        </p:spPr>
      </p:pic>
      <p:pic>
        <p:nvPicPr>
          <p:cNvPr id="23" name="Picture 22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CA1D4786-B6D4-0245-89B7-22C518E608A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1937" y="1515034"/>
            <a:ext cx="1928645" cy="503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471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CDED8-F469-5C47-B72F-46169A370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ES" dirty="0"/>
              <a:t>GSEA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5273CCA4-9045-2647-A6D6-BA458CA2571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0918" y="1092915"/>
            <a:ext cx="6386428" cy="5076392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4248F3E2-761B-D04D-A58E-54DAC0B450C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51" y="2154419"/>
            <a:ext cx="5339749" cy="2625926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784F562E-C226-C549-9C2B-6FDF65601F7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82407"/>
            <a:ext cx="12192000" cy="494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89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CDED8-F469-5C47-B72F-46169A370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ES" dirty="0"/>
              <a:t>GSEA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8C2AA139-180C-9A47-A0CA-1DB02D0A7A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4588" y="1053296"/>
            <a:ext cx="10522824" cy="32640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F9341-C843-394D-8A09-D755BE3F727D}"/>
              </a:ext>
            </a:extLst>
          </p:cNvPr>
          <p:cNvSpPr txBox="1"/>
          <p:nvPr/>
        </p:nvSpPr>
        <p:spPr>
          <a:xfrm>
            <a:off x="615387" y="4447572"/>
            <a:ext cx="109612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for a in `ls Ranked/`; do </a:t>
            </a:r>
            <a:r>
              <a:rPr lang="en-GB" sz="1600" dirty="0">
                <a:highlight>
                  <a:srgbClr val="FFFF00"/>
                </a:highlight>
              </a:rPr>
              <a:t>java -Xmx2000m</a:t>
            </a:r>
            <a:r>
              <a:rPr lang="en-GB" sz="1600" dirty="0"/>
              <a:t> -cp </a:t>
            </a:r>
            <a:r>
              <a:rPr lang="en-GB" sz="1600" dirty="0">
                <a:highlight>
                  <a:srgbClr val="FFFF00"/>
                </a:highlight>
              </a:rPr>
              <a:t>./</a:t>
            </a:r>
            <a:r>
              <a:rPr lang="en-GB" sz="1600" dirty="0" err="1">
                <a:highlight>
                  <a:srgbClr val="FFFF00"/>
                </a:highlight>
              </a:rPr>
              <a:t>gsea.jar</a:t>
            </a:r>
            <a:r>
              <a:rPr lang="en-GB" sz="1600" dirty="0">
                <a:highlight>
                  <a:srgbClr val="FFFF00"/>
                </a:highlight>
              </a:rPr>
              <a:t> </a:t>
            </a:r>
            <a:r>
              <a:rPr lang="en-GB" sz="1600" dirty="0" err="1">
                <a:highlight>
                  <a:srgbClr val="FFFF00"/>
                </a:highlight>
              </a:rPr>
              <a:t>xtools.gsea.GseaPreranked</a:t>
            </a:r>
            <a:r>
              <a:rPr lang="en-GB" sz="1600" dirty="0"/>
              <a:t> -</a:t>
            </a:r>
            <a:r>
              <a:rPr lang="en-GB" sz="1600" dirty="0" err="1"/>
              <a:t>gmx</a:t>
            </a:r>
            <a:r>
              <a:rPr lang="en-GB" sz="1600" dirty="0"/>
              <a:t> </a:t>
            </a:r>
            <a:r>
              <a:rPr lang="en-GB" sz="1600" dirty="0" err="1">
                <a:highlight>
                  <a:srgbClr val="00FFFF"/>
                </a:highlight>
              </a:rPr>
              <a:t>gseaftp.broadinstitute.org</a:t>
            </a:r>
            <a:r>
              <a:rPr lang="en-GB" sz="1600" dirty="0">
                <a:highlight>
                  <a:srgbClr val="00FFFF"/>
                </a:highlight>
              </a:rPr>
              <a:t>://pub/</a:t>
            </a:r>
            <a:r>
              <a:rPr lang="en-GB" sz="1600" dirty="0" err="1">
                <a:highlight>
                  <a:srgbClr val="00FFFF"/>
                </a:highlight>
              </a:rPr>
              <a:t>gsea</a:t>
            </a:r>
            <a:r>
              <a:rPr lang="en-GB" sz="1600" dirty="0">
                <a:highlight>
                  <a:srgbClr val="00FFFF"/>
                </a:highlight>
              </a:rPr>
              <a:t>/</a:t>
            </a:r>
            <a:r>
              <a:rPr lang="en-GB" sz="1600" dirty="0" err="1">
                <a:highlight>
                  <a:srgbClr val="00FFFF"/>
                </a:highlight>
              </a:rPr>
              <a:t>gene_sets_final</a:t>
            </a:r>
            <a:r>
              <a:rPr lang="en-GB" sz="1600" dirty="0">
                <a:highlight>
                  <a:srgbClr val="00FFFF"/>
                </a:highlight>
              </a:rPr>
              <a:t>/c2.cp.kegg.v7.0.symbols.gmt,gseaftp.broadinstitute.org://pub/</a:t>
            </a:r>
            <a:r>
              <a:rPr lang="en-GB" sz="1600" dirty="0" err="1">
                <a:highlight>
                  <a:srgbClr val="00FFFF"/>
                </a:highlight>
              </a:rPr>
              <a:t>gsea</a:t>
            </a:r>
            <a:r>
              <a:rPr lang="en-GB" sz="1600" dirty="0">
                <a:highlight>
                  <a:srgbClr val="00FFFF"/>
                </a:highlight>
              </a:rPr>
              <a:t>/</a:t>
            </a:r>
            <a:r>
              <a:rPr lang="en-GB" sz="1600" dirty="0" err="1">
                <a:highlight>
                  <a:srgbClr val="00FFFF"/>
                </a:highlight>
              </a:rPr>
              <a:t>gene_sets_final</a:t>
            </a:r>
            <a:r>
              <a:rPr lang="en-GB" sz="1600" dirty="0">
                <a:highlight>
                  <a:srgbClr val="00FFFF"/>
                </a:highlight>
              </a:rPr>
              <a:t>/c2.cp.reactome.v7.0.symbols.gmt,gseaftp.broadinstitute.org://pub/</a:t>
            </a:r>
            <a:r>
              <a:rPr lang="en-GB" sz="1600" dirty="0" err="1">
                <a:highlight>
                  <a:srgbClr val="00FFFF"/>
                </a:highlight>
              </a:rPr>
              <a:t>gsea</a:t>
            </a:r>
            <a:r>
              <a:rPr lang="en-GB" sz="1600" dirty="0">
                <a:highlight>
                  <a:srgbClr val="00FFFF"/>
                </a:highlight>
              </a:rPr>
              <a:t>/</a:t>
            </a:r>
            <a:r>
              <a:rPr lang="en-GB" sz="1600" dirty="0" err="1">
                <a:highlight>
                  <a:srgbClr val="00FFFF"/>
                </a:highlight>
              </a:rPr>
              <a:t>gene_sets_final</a:t>
            </a:r>
            <a:r>
              <a:rPr lang="en-GB" sz="1600" dirty="0">
                <a:highlight>
                  <a:srgbClr val="00FFFF"/>
                </a:highlight>
              </a:rPr>
              <a:t>/c5.bp.v7.0.symbols.gmt</a:t>
            </a:r>
            <a:r>
              <a:rPr lang="en-GB" sz="1600" dirty="0"/>
              <a:t> -</a:t>
            </a:r>
            <a:r>
              <a:rPr lang="en-GB" sz="1600" dirty="0">
                <a:highlight>
                  <a:srgbClr val="00FF00"/>
                </a:highlight>
              </a:rPr>
              <a:t>collapse true</a:t>
            </a:r>
            <a:r>
              <a:rPr lang="en-GB" sz="1600" dirty="0"/>
              <a:t> -mode </a:t>
            </a:r>
            <a:r>
              <a:rPr lang="en-GB" sz="1600" dirty="0" err="1"/>
              <a:t>Max_probe</a:t>
            </a:r>
            <a:r>
              <a:rPr lang="en-GB" sz="1600" dirty="0"/>
              <a:t> -norm </a:t>
            </a:r>
            <a:r>
              <a:rPr lang="en-GB" sz="1600" dirty="0" err="1"/>
              <a:t>meandiv</a:t>
            </a:r>
            <a:r>
              <a:rPr lang="en-GB" sz="1600" dirty="0"/>
              <a:t> -</a:t>
            </a:r>
            <a:r>
              <a:rPr lang="en-GB" sz="1600" dirty="0" err="1"/>
              <a:t>nperm</a:t>
            </a:r>
            <a:r>
              <a:rPr lang="en-GB" sz="1600" dirty="0"/>
              <a:t> 1000 -</a:t>
            </a:r>
            <a:r>
              <a:rPr lang="en-GB" sz="1600" dirty="0" err="1"/>
              <a:t>rnk</a:t>
            </a:r>
            <a:r>
              <a:rPr lang="en-GB" sz="1600" dirty="0"/>
              <a:t> /Users/</a:t>
            </a:r>
            <a:r>
              <a:rPr lang="en-GB" sz="1600" dirty="0" err="1"/>
              <a:t>jonsanchezvalle</a:t>
            </a:r>
            <a:r>
              <a:rPr lang="en-GB" sz="1600" dirty="0"/>
              <a:t>/Desktop/Pathways/Ranked/$a -</a:t>
            </a:r>
            <a:r>
              <a:rPr lang="en-GB" sz="1600" dirty="0" err="1"/>
              <a:t>scoring_scheme</a:t>
            </a:r>
            <a:r>
              <a:rPr lang="en-GB" sz="1600" dirty="0"/>
              <a:t> weighted -</a:t>
            </a:r>
            <a:r>
              <a:rPr lang="en-GB" sz="1600" dirty="0" err="1"/>
              <a:t>rpt_label</a:t>
            </a:r>
            <a:r>
              <a:rPr lang="en-GB" sz="1600" dirty="0"/>
              <a:t> ${a/%????} -chip </a:t>
            </a:r>
            <a:r>
              <a:rPr lang="en-GB" sz="1600" dirty="0" err="1">
                <a:highlight>
                  <a:srgbClr val="FFFF00"/>
                </a:highlight>
              </a:rPr>
              <a:t>gseaftp.broadinstitute.org</a:t>
            </a:r>
            <a:r>
              <a:rPr lang="en-GB" sz="1600" dirty="0">
                <a:highlight>
                  <a:srgbClr val="FFFF00"/>
                </a:highlight>
              </a:rPr>
              <a:t>://pub/</a:t>
            </a:r>
            <a:r>
              <a:rPr lang="en-GB" sz="1600" dirty="0" err="1">
                <a:highlight>
                  <a:srgbClr val="FFFF00"/>
                </a:highlight>
              </a:rPr>
              <a:t>gsea</a:t>
            </a:r>
            <a:r>
              <a:rPr lang="en-GB" sz="1600" dirty="0">
                <a:highlight>
                  <a:srgbClr val="FFFF00"/>
                </a:highlight>
              </a:rPr>
              <a:t>/annotations/</a:t>
            </a:r>
            <a:r>
              <a:rPr lang="en-GB" sz="1600" dirty="0" err="1">
                <a:highlight>
                  <a:srgbClr val="FFFF00"/>
                </a:highlight>
              </a:rPr>
              <a:t>ENSEMBL_human_gene.chip</a:t>
            </a:r>
            <a:r>
              <a:rPr lang="en-GB" sz="1600" dirty="0"/>
              <a:t> -</a:t>
            </a:r>
            <a:r>
              <a:rPr lang="en-GB" sz="1600" dirty="0" err="1"/>
              <a:t>include_only_symbols</a:t>
            </a:r>
            <a:r>
              <a:rPr lang="en-GB" sz="1600" dirty="0"/>
              <a:t> true -</a:t>
            </a:r>
            <a:r>
              <a:rPr lang="en-GB" sz="1600" dirty="0" err="1"/>
              <a:t>make_sets</a:t>
            </a:r>
            <a:r>
              <a:rPr lang="en-GB" sz="1600" dirty="0"/>
              <a:t> true -</a:t>
            </a:r>
            <a:r>
              <a:rPr lang="en-GB" sz="1600" dirty="0" err="1"/>
              <a:t>plot_top_x</a:t>
            </a:r>
            <a:r>
              <a:rPr lang="en-GB" sz="1600" dirty="0"/>
              <a:t> 20 -</a:t>
            </a:r>
            <a:r>
              <a:rPr lang="en-GB" sz="1600" dirty="0" err="1"/>
              <a:t>rnd_seed</a:t>
            </a:r>
            <a:r>
              <a:rPr lang="en-GB" sz="1600" dirty="0"/>
              <a:t> timestamp -</a:t>
            </a:r>
            <a:r>
              <a:rPr lang="en-GB" sz="1600" dirty="0" err="1">
                <a:highlight>
                  <a:srgbClr val="FF00FF"/>
                </a:highlight>
              </a:rPr>
              <a:t>set_max</a:t>
            </a:r>
            <a:r>
              <a:rPr lang="en-GB" sz="1600" dirty="0">
                <a:highlight>
                  <a:srgbClr val="FF00FF"/>
                </a:highlight>
              </a:rPr>
              <a:t> 500 -</a:t>
            </a:r>
            <a:r>
              <a:rPr lang="en-GB" sz="1600" dirty="0" err="1">
                <a:highlight>
                  <a:srgbClr val="FF00FF"/>
                </a:highlight>
              </a:rPr>
              <a:t>set_min</a:t>
            </a:r>
            <a:r>
              <a:rPr lang="en-GB" sz="1600" dirty="0">
                <a:highlight>
                  <a:srgbClr val="FF00FF"/>
                </a:highlight>
              </a:rPr>
              <a:t> 15 </a:t>
            </a:r>
            <a:r>
              <a:rPr lang="en-GB" sz="1600" dirty="0"/>
              <a:t>-</a:t>
            </a:r>
            <a:r>
              <a:rPr lang="en-GB" sz="1600" dirty="0" err="1"/>
              <a:t>zip_report</a:t>
            </a:r>
            <a:r>
              <a:rPr lang="en-GB" sz="1600" dirty="0"/>
              <a:t> false -out /Users/</a:t>
            </a:r>
            <a:r>
              <a:rPr lang="en-GB" sz="1600" dirty="0" err="1"/>
              <a:t>jonsanchezvalle</a:t>
            </a:r>
            <a:r>
              <a:rPr lang="en-GB" sz="1600" dirty="0"/>
              <a:t>/Desktop/Pathways/Results -</a:t>
            </a:r>
            <a:r>
              <a:rPr lang="en-GB" sz="1600" dirty="0" err="1"/>
              <a:t>gui</a:t>
            </a:r>
            <a:r>
              <a:rPr lang="en-GB" sz="1600" dirty="0"/>
              <a:t> false; done</a:t>
            </a:r>
          </a:p>
          <a:p>
            <a:endParaRPr lang="en-ES" sz="1600" dirty="0"/>
          </a:p>
        </p:txBody>
      </p:sp>
    </p:spTree>
    <p:extLst>
      <p:ext uri="{BB962C8B-B14F-4D97-AF65-F5344CB8AC3E}">
        <p14:creationId xmlns:p14="http://schemas.microsoft.com/office/powerpoint/2010/main" val="14096462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62756-1AB2-974E-A1E8-EAD3E287C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ES" dirty="0"/>
              <a:t>GSEA</a:t>
            </a:r>
          </a:p>
        </p:txBody>
      </p:sp>
      <p:pic>
        <p:nvPicPr>
          <p:cNvPr id="6" name="Picture 5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C3C3828D-FD9F-5546-9117-8451C926AC8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88697"/>
            <a:ext cx="7053895" cy="57290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C0E2A7-27B4-314A-861C-6D266B56C55B}"/>
              </a:ext>
            </a:extLst>
          </p:cNvPr>
          <p:cNvSpPr txBox="1"/>
          <p:nvPr/>
        </p:nvSpPr>
        <p:spPr>
          <a:xfrm>
            <a:off x="0" y="6550223"/>
            <a:ext cx="6571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hlinkClick r:id="rId3"/>
              </a:rPr>
              <a:t>http://software.broadinstitute.org/cancer/software/gsea/wiki/index.php/Data_formats</a:t>
            </a:r>
            <a:endParaRPr lang="en-GB" sz="1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A6A096-777C-B54E-BBFB-D7421BB2921F}"/>
              </a:ext>
            </a:extLst>
          </p:cNvPr>
          <p:cNvGrpSpPr/>
          <p:nvPr/>
        </p:nvGrpSpPr>
        <p:grpSpPr>
          <a:xfrm>
            <a:off x="7053895" y="146455"/>
            <a:ext cx="5138105" cy="2981070"/>
            <a:chOff x="7053895" y="2009983"/>
            <a:chExt cx="5138105" cy="2981070"/>
          </a:xfrm>
        </p:grpSpPr>
        <p:pic>
          <p:nvPicPr>
            <p:cNvPr id="9" name="Picture 8" descr="Graphical user interface, text, application, Word&#10;&#10;Description automatically generated">
              <a:extLst>
                <a:ext uri="{FF2B5EF4-FFF2-40B4-BE49-F238E27FC236}">
                  <a16:creationId xmlns:a16="http://schemas.microsoft.com/office/drawing/2014/main" id="{D74C0488-42D1-B142-81D8-3C28AC442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53895" y="2214260"/>
              <a:ext cx="5138105" cy="277679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48FCB1F-EB4B-5141-AA23-F3E26B3A1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71079" y="2009983"/>
              <a:ext cx="4297994" cy="204277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162CFAE-1B79-9844-8322-721E1E57D5C6}"/>
              </a:ext>
            </a:extLst>
          </p:cNvPr>
          <p:cNvCxnSpPr>
            <a:cxnSpLocks/>
          </p:cNvCxnSpPr>
          <p:nvPr/>
        </p:nvCxnSpPr>
        <p:spPr>
          <a:xfrm>
            <a:off x="0" y="1091514"/>
            <a:ext cx="705389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B172F19-AFB2-1D47-998E-7AF735174233}"/>
              </a:ext>
            </a:extLst>
          </p:cNvPr>
          <p:cNvCxnSpPr>
            <a:cxnSpLocks/>
          </p:cNvCxnSpPr>
          <p:nvPr/>
        </p:nvCxnSpPr>
        <p:spPr>
          <a:xfrm>
            <a:off x="7042321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F857E33B-BBFC-124F-8F8E-2F9C04F430F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5654" y="3191153"/>
            <a:ext cx="4522143" cy="213574"/>
          </a:xfrm>
          <a:prstGeom prst="rect">
            <a:avLst/>
          </a:prstGeom>
        </p:spPr>
      </p:pic>
      <p:pic>
        <p:nvPicPr>
          <p:cNvPr id="21" name="Picture 20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3B5F8CC8-8695-9143-BD66-000B0BD1699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1874" y="3389836"/>
            <a:ext cx="4522147" cy="3391952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C4E99A3-9DD5-2D42-A860-5AA3AB141E6A}"/>
              </a:ext>
            </a:extLst>
          </p:cNvPr>
          <p:cNvCxnSpPr>
            <a:cxnSpLocks/>
          </p:cNvCxnSpPr>
          <p:nvPr/>
        </p:nvCxnSpPr>
        <p:spPr>
          <a:xfrm>
            <a:off x="7042321" y="350732"/>
            <a:ext cx="51496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4D83940-ED1F-B943-963A-7F9A5A95E5AC}"/>
              </a:ext>
            </a:extLst>
          </p:cNvPr>
          <p:cNvCxnSpPr>
            <a:cxnSpLocks/>
          </p:cNvCxnSpPr>
          <p:nvPr/>
        </p:nvCxnSpPr>
        <p:spPr>
          <a:xfrm>
            <a:off x="7042321" y="3389836"/>
            <a:ext cx="514967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8900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FFAC9-DAB4-F04F-B7CD-442FF5B15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ES" dirty="0"/>
              <a:t>GSEA </a:t>
            </a:r>
            <a:r>
              <a:rPr lang="en-ES" sz="3000" dirty="0"/>
              <a:t>(</a:t>
            </a:r>
            <a:r>
              <a:rPr lang="en-ES" sz="3000" i="1" dirty="0"/>
              <a:t>available metrics</a:t>
            </a:r>
            <a:r>
              <a:rPr lang="en-ES" sz="3000" dirty="0"/>
              <a:t>)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FDFF6117-A93C-5A4B-8A43-276463C77A5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64475"/>
            <a:ext cx="12192000" cy="467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87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04350-83B9-2A46-AFBE-012C08FF8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ES" dirty="0"/>
              <a:t>Other methods for gene set enrichments</a:t>
            </a:r>
          </a:p>
        </p:txBody>
      </p:sp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C2194C05-BCE6-544F-9AF3-7E0000D9878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0" y="3018923"/>
            <a:ext cx="8636000" cy="13589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9E1341C7-A4BC-C448-AEA5-C32401347C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1850" y="1089964"/>
            <a:ext cx="79883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4300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303B0-D128-7046-8F7F-E7C13EC3F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ES" dirty="0"/>
              <a:t>Visualization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AE1DBE6-9360-6647-8277-39A46F69F5B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846" y="943264"/>
            <a:ext cx="5824682" cy="1115800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95EAFC31-F5A8-044B-9A63-FD21E5BEB5A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5609" y="215900"/>
            <a:ext cx="4826000" cy="6426200"/>
          </a:xfrm>
          <a:prstGeom prst="rect">
            <a:avLst/>
          </a:prstGeom>
        </p:spPr>
      </p:pic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AFE232BF-1141-3347-AF2C-D2D55491324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3873" y="2085888"/>
            <a:ext cx="4665518" cy="4772112"/>
          </a:xfrm>
          <a:prstGeom prst="rect">
            <a:avLst/>
          </a:prstGeom>
        </p:spPr>
      </p:pic>
      <p:pic>
        <p:nvPicPr>
          <p:cNvPr id="13" name="Picture 12" descr="Chart, treemap chart&#10;&#10;Description automatically generated">
            <a:extLst>
              <a:ext uri="{FF2B5EF4-FFF2-40B4-BE49-F238E27FC236}">
                <a16:creationId xmlns:a16="http://schemas.microsoft.com/office/drawing/2014/main" id="{A4DE2E62-88F5-044E-AAC9-B1ACBA7B8EA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37" y="2830368"/>
            <a:ext cx="72263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68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62756BF-21FE-0148-8B6D-757C8B0B488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414" y="774029"/>
            <a:ext cx="6349422" cy="13167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0303B0-D128-7046-8F7F-E7C13EC3F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ES" dirty="0"/>
              <a:t>Visualization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36665D6-A940-FD49-AB37-2531F69198F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0809" y="2107711"/>
            <a:ext cx="4978400" cy="3385136"/>
          </a:xfrm>
          <a:prstGeom prst="rect">
            <a:avLst/>
          </a:prstGeom>
        </p:spPr>
      </p:pic>
      <p:pic>
        <p:nvPicPr>
          <p:cNvPr id="10" name="Picture 9" descr="Diagram, calendar&#10;&#10;Description automatically generated">
            <a:extLst>
              <a:ext uri="{FF2B5EF4-FFF2-40B4-BE49-F238E27FC236}">
                <a16:creationId xmlns:a16="http://schemas.microsoft.com/office/drawing/2014/main" id="{DE8812BB-DACA-A341-B2B3-D09A11AE08D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1501" y="118821"/>
            <a:ext cx="4978401" cy="4894554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8E834ED9-1F6F-1842-A71F-6DC6447CBD0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9092" y="5002984"/>
            <a:ext cx="3874654" cy="182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267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04350-83B9-2A46-AFBE-012C08FF8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ES" dirty="0"/>
              <a:t>Other methods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4E9E965-DBD2-1349-9800-7C527D28898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2355" y="991754"/>
            <a:ext cx="5983720" cy="1183093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5C975B4-7F1B-7B40-9119-F2375941B0D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2355" y="2226802"/>
            <a:ext cx="5682384" cy="38252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E084D2-AB99-BC4C-AFFC-5A9C4833D7AB}"/>
              </a:ext>
            </a:extLst>
          </p:cNvPr>
          <p:cNvSpPr txBox="1"/>
          <p:nvPr/>
        </p:nvSpPr>
        <p:spPr>
          <a:xfrm>
            <a:off x="5299363" y="6052065"/>
            <a:ext cx="1641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dirty="0"/>
              <a:t>Pathway topology based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10E798-668F-7B43-B6DC-17D7E918964A}"/>
              </a:ext>
            </a:extLst>
          </p:cNvPr>
          <p:cNvSpPr txBox="1"/>
          <p:nvPr/>
        </p:nvSpPr>
        <p:spPr>
          <a:xfrm>
            <a:off x="1589809" y="5935066"/>
            <a:ext cx="8043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sz="1400" dirty="0"/>
              <a:t>SPIA</a:t>
            </a:r>
          </a:p>
          <a:p>
            <a:pPr algn="ctr"/>
            <a:r>
              <a:rPr lang="en-ES" sz="1400" dirty="0"/>
              <a:t>CePa</a:t>
            </a:r>
          </a:p>
          <a:p>
            <a:pPr algn="ctr"/>
            <a:r>
              <a:rPr lang="en-ES" sz="1400" dirty="0"/>
              <a:t>NetGSA</a:t>
            </a:r>
          </a:p>
          <a:p>
            <a:pPr algn="ctr"/>
            <a:r>
              <a:rPr lang="en-ES" sz="1400" dirty="0"/>
              <a:t>Pathifier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AA4C72-1175-4E4A-A759-EA3EDBEA540F}"/>
              </a:ext>
            </a:extLst>
          </p:cNvPr>
          <p:cNvCxnSpPr>
            <a:cxnSpLocks/>
          </p:cNvCxnSpPr>
          <p:nvPr/>
        </p:nvCxnSpPr>
        <p:spPr>
          <a:xfrm flipH="1">
            <a:off x="2421081" y="6392246"/>
            <a:ext cx="2927694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537ECF0-77C1-9D44-B86E-CE87D3DC9C4F}"/>
              </a:ext>
            </a:extLst>
          </p:cNvPr>
          <p:cNvSpPr txBox="1"/>
          <p:nvPr/>
        </p:nvSpPr>
        <p:spPr>
          <a:xfrm>
            <a:off x="7002750" y="6052064"/>
            <a:ext cx="1817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dirty="0"/>
              <a:t>Mechanistic pathway activity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C81B81-9FE9-AD48-A388-7F7D566DAC3F}"/>
              </a:ext>
            </a:extLst>
          </p:cNvPr>
          <p:cNvSpPr txBox="1"/>
          <p:nvPr/>
        </p:nvSpPr>
        <p:spPr>
          <a:xfrm>
            <a:off x="10451811" y="5752652"/>
            <a:ext cx="82971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sz="1400" dirty="0"/>
              <a:t>TAPPA</a:t>
            </a:r>
          </a:p>
          <a:p>
            <a:pPr algn="ctr"/>
            <a:r>
              <a:rPr lang="en-ES" sz="1400" dirty="0"/>
              <a:t>PWEA</a:t>
            </a:r>
          </a:p>
          <a:p>
            <a:pPr algn="ctr"/>
            <a:r>
              <a:rPr lang="en-ES" sz="1400" dirty="0"/>
              <a:t>CLIPPER</a:t>
            </a:r>
          </a:p>
          <a:p>
            <a:pPr algn="ctr"/>
            <a:r>
              <a:rPr lang="en-ES" sz="1400" dirty="0"/>
              <a:t>PRS</a:t>
            </a:r>
          </a:p>
          <a:p>
            <a:pPr algn="ctr"/>
            <a:r>
              <a:rPr lang="en-ES" sz="1400" dirty="0"/>
              <a:t>DEGraph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CFB34AA-B95D-6442-860A-DAA60974A82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8686800" y="6337427"/>
            <a:ext cx="1765011" cy="1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924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69BA4-E70D-F645-B0B8-1F84776C9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041312" cy="1325563"/>
          </a:xfrm>
        </p:spPr>
        <p:txBody>
          <a:bodyPr/>
          <a:lstStyle/>
          <a:p>
            <a:r>
              <a:rPr lang="en-ES" dirty="0"/>
              <a:t>DAVID </a:t>
            </a:r>
            <a:r>
              <a:rPr lang="en-ES" sz="3000" dirty="0"/>
              <a:t>(Database for Annotation, Visualization, and Integrated Discovery)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5F3496-EF08-9A40-B881-C873B13F4EAE}"/>
              </a:ext>
            </a:extLst>
          </p:cNvPr>
          <p:cNvGrpSpPr/>
          <p:nvPr/>
        </p:nvGrpSpPr>
        <p:grpSpPr>
          <a:xfrm>
            <a:off x="1986306" y="1250959"/>
            <a:ext cx="7582932" cy="1799288"/>
            <a:chOff x="1986306" y="1250959"/>
            <a:chExt cx="7582932" cy="1799288"/>
          </a:xfrm>
        </p:grpSpPr>
        <p:pic>
          <p:nvPicPr>
            <p:cNvPr id="16" name="Content Placeholder 4" descr="Text&#10;&#10;Description automatically generated">
              <a:extLst>
                <a:ext uri="{FF2B5EF4-FFF2-40B4-BE49-F238E27FC236}">
                  <a16:creationId xmlns:a16="http://schemas.microsoft.com/office/drawing/2014/main" id="{C3C43C53-0EFE-D04C-BD79-5BE1A5841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55638" y="1250959"/>
              <a:ext cx="7213600" cy="14732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931CEF-512A-C944-BB6C-138E2D9F8301}"/>
                </a:ext>
              </a:extLst>
            </p:cNvPr>
            <p:cNvSpPr txBox="1"/>
            <p:nvPr/>
          </p:nvSpPr>
          <p:spPr>
            <a:xfrm>
              <a:off x="2355638" y="2721922"/>
              <a:ext cx="13656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1400" dirty="0"/>
                <a:t>14 August, 2003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58D2DE7-AD6B-364D-9A28-9295E5DACB44}"/>
                </a:ext>
              </a:extLst>
            </p:cNvPr>
            <p:cNvSpPr txBox="1"/>
            <p:nvPr/>
          </p:nvSpPr>
          <p:spPr>
            <a:xfrm rot="16200000">
              <a:off x="1305991" y="1999209"/>
              <a:ext cx="17299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G</a:t>
              </a:r>
              <a:r>
                <a:rPr lang="en-ES" dirty="0"/>
                <a:t>enome Biology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EA25875-C6DE-AE4C-AE7F-C83A75C7F947}"/>
                </a:ext>
              </a:extLst>
            </p:cNvPr>
            <p:cNvSpPr txBox="1"/>
            <p:nvPr/>
          </p:nvSpPr>
          <p:spPr>
            <a:xfrm>
              <a:off x="3721333" y="2680915"/>
              <a:ext cx="15599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4,145 citations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6227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B5D9C-515A-A044-B80A-2799253A5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ES" dirty="0"/>
              <a:t>DAVID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D6D41F1B-F9B7-284C-98AF-72D1D062DA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376" y="1872895"/>
            <a:ext cx="3568700" cy="33147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D0D8D1-6721-704F-89D2-5101D0993899}"/>
              </a:ext>
            </a:extLst>
          </p:cNvPr>
          <p:cNvSpPr txBox="1"/>
          <p:nvPr/>
        </p:nvSpPr>
        <p:spPr>
          <a:xfrm>
            <a:off x="287676" y="1178808"/>
            <a:ext cx="11609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b="1" dirty="0"/>
              <a:t>Expedites functional annotation and analysis of genes encoded by human, mouse, rat or fly genomes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74C8FF-30BB-0640-A070-B329231B6C3F}"/>
              </a:ext>
            </a:extLst>
          </p:cNvPr>
          <p:cNvSpPr txBox="1"/>
          <p:nvPr/>
        </p:nvSpPr>
        <p:spPr>
          <a:xfrm>
            <a:off x="293468" y="1604244"/>
            <a:ext cx="2338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400" b="1" dirty="0"/>
              <a:t>Download weekly data from: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4B31F58-DECC-B247-9190-AB13AC4A1715}"/>
              </a:ext>
            </a:extLst>
          </p:cNvPr>
          <p:cNvGrpSpPr/>
          <p:nvPr/>
        </p:nvGrpSpPr>
        <p:grpSpPr>
          <a:xfrm>
            <a:off x="4058291" y="1604244"/>
            <a:ext cx="6595966" cy="3528669"/>
            <a:chOff x="5465850" y="2366552"/>
            <a:chExt cx="6595966" cy="352866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0468813-9414-FD4D-8A31-7B27AB40CD7C}"/>
                </a:ext>
              </a:extLst>
            </p:cNvPr>
            <p:cNvGrpSpPr/>
            <p:nvPr/>
          </p:nvGrpSpPr>
          <p:grpSpPr>
            <a:xfrm>
              <a:off x="6060509" y="2366552"/>
              <a:ext cx="1379224" cy="1090702"/>
              <a:chOff x="6060509" y="2366552"/>
              <a:chExt cx="1379224" cy="1090702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5C13E04D-7E00-0F46-B0A6-F8DB8E451AEF}"/>
                  </a:ext>
                </a:extLst>
              </p:cNvPr>
              <p:cNvSpPr/>
              <p:nvPr/>
            </p:nvSpPr>
            <p:spPr>
              <a:xfrm>
                <a:off x="6277510" y="2640458"/>
                <a:ext cx="945223" cy="788542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74FB41-D5B0-6B43-A69C-76DA052E5C08}"/>
                  </a:ext>
                </a:extLst>
              </p:cNvPr>
              <p:cNvSpPr txBox="1"/>
              <p:nvPr/>
            </p:nvSpPr>
            <p:spPr>
              <a:xfrm>
                <a:off x="6060509" y="2366552"/>
                <a:ext cx="13792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ES" sz="1400" b="1" dirty="0"/>
                  <a:t>Annotation Tool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07C426-B11E-E344-A1BC-2297B6C44F38}"/>
                  </a:ext>
                </a:extLst>
              </p:cNvPr>
              <p:cNvSpPr txBox="1"/>
              <p:nvPr/>
            </p:nvSpPr>
            <p:spPr>
              <a:xfrm>
                <a:off x="6250401" y="2626257"/>
                <a:ext cx="99944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ES" sz="1200" i="1" dirty="0"/>
                  <a:t>Gene symbol</a:t>
                </a:r>
              </a:p>
              <a:p>
                <a:pPr algn="ctr"/>
                <a:r>
                  <a:rPr lang="en-ES" sz="1200" i="1" dirty="0"/>
                  <a:t>GenBank</a:t>
                </a:r>
              </a:p>
              <a:p>
                <a:pPr algn="ctr"/>
                <a:r>
                  <a:rPr lang="en-ES" sz="1200" i="1" dirty="0"/>
                  <a:t>OMIM</a:t>
                </a:r>
              </a:p>
              <a:p>
                <a:pPr algn="ctr"/>
                <a:r>
                  <a:rPr lang="en-ES" sz="1200" i="1" dirty="0"/>
                  <a:t>Affymetrix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BCB2C8C-9F3B-554D-88AC-DA268E1F760D}"/>
                </a:ext>
              </a:extLst>
            </p:cNvPr>
            <p:cNvGrpSpPr/>
            <p:nvPr/>
          </p:nvGrpSpPr>
          <p:grpSpPr>
            <a:xfrm>
              <a:off x="8242509" y="2469292"/>
              <a:ext cx="1481496" cy="880352"/>
              <a:chOff x="8242509" y="2366552"/>
              <a:chExt cx="1481496" cy="880352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4A7489CA-CDFA-D840-AF1B-C5B4E5BF1CF9}"/>
                  </a:ext>
                </a:extLst>
              </p:cNvPr>
              <p:cNvSpPr/>
              <p:nvPr/>
            </p:nvSpPr>
            <p:spPr>
              <a:xfrm>
                <a:off x="8335987" y="2640458"/>
                <a:ext cx="1333887" cy="585627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84C46BA-5FC6-8E48-B374-E9A70A7EB9E8}"/>
                  </a:ext>
                </a:extLst>
              </p:cNvPr>
              <p:cNvSpPr txBox="1"/>
              <p:nvPr/>
            </p:nvSpPr>
            <p:spPr>
              <a:xfrm>
                <a:off x="8242509" y="2366552"/>
                <a:ext cx="148149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ES" sz="1400" b="1" dirty="0"/>
                  <a:t>GoCharts module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04D071F-A81D-1B41-BAED-692E277E613D}"/>
                  </a:ext>
                </a:extLst>
              </p:cNvPr>
              <p:cNvSpPr txBox="1"/>
              <p:nvPr/>
            </p:nvSpPr>
            <p:spPr>
              <a:xfrm>
                <a:off x="8307643" y="2600573"/>
                <a:ext cx="13905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ES" sz="1200" i="1" dirty="0"/>
                  <a:t>Biological process</a:t>
                </a:r>
              </a:p>
              <a:p>
                <a:pPr algn="ctr"/>
                <a:r>
                  <a:rPr lang="en-ES" sz="1200" i="1" dirty="0"/>
                  <a:t>Molecular function</a:t>
                </a:r>
              </a:p>
              <a:p>
                <a:pPr algn="ctr"/>
                <a:r>
                  <a:rPr lang="en-ES" sz="1200" i="1" dirty="0"/>
                  <a:t>Cellular component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DF359A1-4AB2-DB4B-BD56-78BE253A2B75}"/>
                </a:ext>
              </a:extLst>
            </p:cNvPr>
            <p:cNvSpPr txBox="1"/>
            <p:nvPr/>
          </p:nvSpPr>
          <p:spPr>
            <a:xfrm>
              <a:off x="10185070" y="2964985"/>
              <a:ext cx="187674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G</a:t>
              </a:r>
              <a:r>
                <a:rPr lang="en-ES" sz="1200" dirty="0"/>
                <a:t>raphycally display the distribution of DEG among functional categories</a:t>
              </a:r>
            </a:p>
            <a:p>
              <a:pPr algn="ctr"/>
              <a:endParaRPr lang="en-ES" sz="1200" dirty="0"/>
            </a:p>
            <a:p>
              <a:pPr algn="ctr"/>
              <a:r>
                <a:rPr lang="es-ES" sz="1200" dirty="0" err="1"/>
                <a:t>Gives</a:t>
              </a:r>
              <a:r>
                <a:rPr lang="es-ES" sz="1200" dirty="0"/>
                <a:t> </a:t>
              </a:r>
              <a:r>
                <a:rPr lang="es-ES" sz="1200" dirty="0" err="1"/>
                <a:t>you</a:t>
              </a:r>
              <a:r>
                <a:rPr lang="es-ES" sz="1200" dirty="0"/>
                <a:t> </a:t>
              </a:r>
              <a:r>
                <a:rPr lang="es-ES" sz="1200" dirty="0" err="1"/>
                <a:t>the</a:t>
              </a:r>
              <a:r>
                <a:rPr lang="es-ES" sz="1200" dirty="0"/>
                <a:t> </a:t>
              </a:r>
              <a:r>
                <a:rPr lang="es-ES" sz="1200" dirty="0" err="1"/>
                <a:t>number</a:t>
              </a:r>
              <a:r>
                <a:rPr lang="es-ES" sz="1200" dirty="0"/>
                <a:t> of genes </a:t>
              </a:r>
              <a:r>
                <a:rPr lang="es-ES" sz="1200" dirty="0" err="1"/>
                <a:t>by</a:t>
              </a:r>
              <a:r>
                <a:rPr lang="es-ES" sz="1200" dirty="0"/>
                <a:t> </a:t>
              </a:r>
              <a:r>
                <a:rPr lang="es-ES" sz="1200" dirty="0" err="1"/>
                <a:t>category</a:t>
              </a:r>
              <a:endParaRPr lang="en-ES" sz="1200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79D2993-3B72-DD42-ABF3-2311615772E0}"/>
                </a:ext>
              </a:extLst>
            </p:cNvPr>
            <p:cNvCxnSpPr>
              <a:cxnSpLocks/>
            </p:cNvCxnSpPr>
            <p:nvPr/>
          </p:nvCxnSpPr>
          <p:spPr>
            <a:xfrm>
              <a:off x="9734994" y="3011090"/>
              <a:ext cx="374777" cy="18619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03E2CC4-7434-144F-9C69-0751322CDC71}"/>
                </a:ext>
              </a:extLst>
            </p:cNvPr>
            <p:cNvGrpSpPr/>
            <p:nvPr/>
          </p:nvGrpSpPr>
          <p:grpSpPr>
            <a:xfrm>
              <a:off x="8569499" y="3583666"/>
              <a:ext cx="945223" cy="906036"/>
              <a:chOff x="6277510" y="2366552"/>
              <a:chExt cx="945223" cy="906036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D1C2C494-5BF0-5B42-94B5-B26D061A78E3}"/>
                  </a:ext>
                </a:extLst>
              </p:cNvPr>
              <p:cNvSpPr/>
              <p:nvPr/>
            </p:nvSpPr>
            <p:spPr>
              <a:xfrm>
                <a:off x="6277510" y="2640458"/>
                <a:ext cx="945223" cy="632130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45FC6E0-8C63-1D48-A0EE-E12C8E1019F0}"/>
                  </a:ext>
                </a:extLst>
              </p:cNvPr>
              <p:cNvSpPr txBox="1"/>
              <p:nvPr/>
            </p:nvSpPr>
            <p:spPr>
              <a:xfrm>
                <a:off x="6657759" y="2366552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ES" sz="1400" b="1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533BE8-1FC8-D24F-BD04-4ED2A6B12EC2}"/>
                  </a:ext>
                </a:extLst>
              </p:cNvPr>
              <p:cNvSpPr txBox="1"/>
              <p:nvPr/>
            </p:nvSpPr>
            <p:spPr>
              <a:xfrm>
                <a:off x="6277510" y="2626257"/>
                <a:ext cx="94522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ES" sz="1200" i="1" dirty="0"/>
                  <a:t>KEGG biochemical pathways</a:t>
                </a:r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896E0EC-E106-214E-9484-18E4E48108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79758" y="3791075"/>
              <a:ext cx="530013" cy="3600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0FB9F1-E2E4-C546-A762-68F64E542251}"/>
                </a:ext>
              </a:extLst>
            </p:cNvPr>
            <p:cNvSpPr txBox="1"/>
            <p:nvPr/>
          </p:nvSpPr>
          <p:spPr>
            <a:xfrm>
              <a:off x="8228521" y="3583665"/>
              <a:ext cx="16271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ES" sz="1400" b="1" dirty="0"/>
                <a:t>KeggCharts module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C02F9AF-0671-4647-AC0D-88C1C134552B}"/>
                </a:ext>
              </a:extLst>
            </p:cNvPr>
            <p:cNvGrpSpPr/>
            <p:nvPr/>
          </p:nvGrpSpPr>
          <p:grpSpPr>
            <a:xfrm>
              <a:off x="6304618" y="3582444"/>
              <a:ext cx="945223" cy="906036"/>
              <a:chOff x="6277510" y="2366552"/>
              <a:chExt cx="945223" cy="906036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D74D55AF-03FE-4447-BE87-6F3650A63D2F}"/>
                  </a:ext>
                </a:extLst>
              </p:cNvPr>
              <p:cNvSpPr/>
              <p:nvPr/>
            </p:nvSpPr>
            <p:spPr>
              <a:xfrm>
                <a:off x="6277510" y="2640458"/>
                <a:ext cx="945223" cy="632130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B7B2D62-C66B-6E42-863B-1CF3406FDD4B}"/>
                  </a:ext>
                </a:extLst>
              </p:cNvPr>
              <p:cNvSpPr txBox="1"/>
              <p:nvPr/>
            </p:nvSpPr>
            <p:spPr>
              <a:xfrm>
                <a:off x="6657759" y="2366552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ES" sz="1400" b="1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0B9464A-CCDA-9F4F-A62E-08D1DC19C378}"/>
                  </a:ext>
                </a:extLst>
              </p:cNvPr>
              <p:cNvSpPr txBox="1"/>
              <p:nvPr/>
            </p:nvSpPr>
            <p:spPr>
              <a:xfrm>
                <a:off x="6277510" y="2626257"/>
                <a:ext cx="94522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ES" sz="1200" i="1" dirty="0"/>
                  <a:t>PFAM protein domains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CE91D40-4262-B84F-97CF-AF2C340F6ABF}"/>
                </a:ext>
              </a:extLst>
            </p:cNvPr>
            <p:cNvSpPr txBox="1"/>
            <p:nvPr/>
          </p:nvSpPr>
          <p:spPr>
            <a:xfrm>
              <a:off x="5848929" y="3582443"/>
              <a:ext cx="18565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ES" sz="1400" b="1" dirty="0"/>
                <a:t>DomainCharts module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C4939A6-B6B7-EC4B-8AFF-E30D5C4F6D50}"/>
                </a:ext>
              </a:extLst>
            </p:cNvPr>
            <p:cNvSpPr txBox="1"/>
            <p:nvPr/>
          </p:nvSpPr>
          <p:spPr>
            <a:xfrm>
              <a:off x="5465850" y="5064224"/>
              <a:ext cx="25685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ES" sz="1200" dirty="0"/>
                <a:t>Domain designations are linked to the Conserved Domain Database where details regarding domain function, structure and squence are available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A0DDE47-E21E-5642-B3A0-7F4B1DC1210B}"/>
                </a:ext>
              </a:extLst>
            </p:cNvPr>
            <p:cNvCxnSpPr>
              <a:cxnSpLocks/>
            </p:cNvCxnSpPr>
            <p:nvPr/>
          </p:nvCxnSpPr>
          <p:spPr>
            <a:xfrm>
              <a:off x="6719828" y="4532487"/>
              <a:ext cx="0" cy="4994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Picture 4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33D94B5-7562-2C4E-BCCB-E5CCB910EA9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6930" y="1542434"/>
            <a:ext cx="7035800" cy="5283200"/>
          </a:xfrm>
          <a:prstGeom prst="rect">
            <a:avLst/>
          </a:prstGeom>
        </p:spPr>
      </p:pic>
      <p:pic>
        <p:nvPicPr>
          <p:cNvPr id="46" name="Picture 45" descr="Graphical user interface&#10;&#10;Description automatically generated">
            <a:extLst>
              <a:ext uri="{FF2B5EF4-FFF2-40B4-BE49-F238E27FC236}">
                <a16:creationId xmlns:a16="http://schemas.microsoft.com/office/drawing/2014/main" id="{C5DADAE9-D18B-EC43-8769-9DDF6A17DE8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004" y="2070865"/>
            <a:ext cx="6934200" cy="3924300"/>
          </a:xfrm>
          <a:prstGeom prst="rect">
            <a:avLst/>
          </a:prstGeom>
        </p:spPr>
      </p:pic>
      <p:pic>
        <p:nvPicPr>
          <p:cNvPr id="48" name="Picture 4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5C8EFB1-0FDC-6947-A5D5-72B20A8100B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4769" y="1887737"/>
            <a:ext cx="70866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1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69BA4-E70D-F645-B0B8-1F84776C9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041312" cy="1325563"/>
          </a:xfrm>
        </p:spPr>
        <p:txBody>
          <a:bodyPr/>
          <a:lstStyle/>
          <a:p>
            <a:r>
              <a:rPr lang="en-ES" dirty="0"/>
              <a:t>DAVID </a:t>
            </a:r>
            <a:r>
              <a:rPr lang="en-ES" sz="3000" dirty="0"/>
              <a:t>(Database for Annotation, Visualization, and Integrated Discovery)</a:t>
            </a:r>
          </a:p>
        </p:txBody>
      </p:sp>
      <p:pic>
        <p:nvPicPr>
          <p:cNvPr id="11" name="Picture 10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28889FAC-2E0E-FA43-AA00-6277C433530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2086" y="3429000"/>
            <a:ext cx="5175321" cy="13917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52F58D-EA25-1B45-A63B-CFD6AC01F7FE}"/>
              </a:ext>
            </a:extLst>
          </p:cNvPr>
          <p:cNvSpPr txBox="1"/>
          <p:nvPr/>
        </p:nvSpPr>
        <p:spPr>
          <a:xfrm rot="16200000">
            <a:off x="1862476" y="3769203"/>
            <a:ext cx="1729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Nucleic</a:t>
            </a:r>
            <a:r>
              <a:rPr lang="es-ES" dirty="0"/>
              <a:t> </a:t>
            </a:r>
            <a:r>
              <a:rPr lang="es-ES" dirty="0" err="1"/>
              <a:t>Acids</a:t>
            </a:r>
            <a:r>
              <a:rPr lang="es-ES" dirty="0"/>
              <a:t> </a:t>
            </a:r>
            <a:r>
              <a:rPr lang="es-ES" dirty="0" err="1"/>
              <a:t>Research</a:t>
            </a:r>
            <a:endParaRPr lang="en-E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059E09-E297-CB48-A19E-E77F008B0233}"/>
              </a:ext>
            </a:extLst>
          </p:cNvPr>
          <p:cNvGrpSpPr/>
          <p:nvPr/>
        </p:nvGrpSpPr>
        <p:grpSpPr>
          <a:xfrm>
            <a:off x="1986306" y="1250959"/>
            <a:ext cx="7582932" cy="1799288"/>
            <a:chOff x="1986306" y="1250959"/>
            <a:chExt cx="7582932" cy="1799288"/>
          </a:xfrm>
        </p:grpSpPr>
        <p:pic>
          <p:nvPicPr>
            <p:cNvPr id="13" name="Content Placeholder 4" descr="Text&#10;&#10;Description automatically generated">
              <a:extLst>
                <a:ext uri="{FF2B5EF4-FFF2-40B4-BE49-F238E27FC236}">
                  <a16:creationId xmlns:a16="http://schemas.microsoft.com/office/drawing/2014/main" id="{3388465D-4F21-914D-8DD3-7AE917F47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55638" y="1250959"/>
              <a:ext cx="7213600" cy="14732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689245-94BF-524C-9A8A-DF5DE76DC728}"/>
                </a:ext>
              </a:extLst>
            </p:cNvPr>
            <p:cNvSpPr txBox="1"/>
            <p:nvPr/>
          </p:nvSpPr>
          <p:spPr>
            <a:xfrm>
              <a:off x="2355638" y="2721922"/>
              <a:ext cx="13656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1400" dirty="0"/>
                <a:t>14 August, 2003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A218B3-7701-974D-B4B7-5D934F21D784}"/>
                </a:ext>
              </a:extLst>
            </p:cNvPr>
            <p:cNvSpPr txBox="1"/>
            <p:nvPr/>
          </p:nvSpPr>
          <p:spPr>
            <a:xfrm rot="16200000">
              <a:off x="1305991" y="1999209"/>
              <a:ext cx="17299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G</a:t>
              </a:r>
              <a:r>
                <a:rPr lang="en-ES" dirty="0"/>
                <a:t>enome Biology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847DCB-BD4F-AD43-A957-C72E511B599D}"/>
                </a:ext>
              </a:extLst>
            </p:cNvPr>
            <p:cNvSpPr txBox="1"/>
            <p:nvPr/>
          </p:nvSpPr>
          <p:spPr>
            <a:xfrm>
              <a:off x="3721333" y="2680915"/>
              <a:ext cx="15599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4,145 citations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FF78C2D-7364-FE40-A34F-561BFD91044F}"/>
              </a:ext>
            </a:extLst>
          </p:cNvPr>
          <p:cNvSpPr txBox="1"/>
          <p:nvPr/>
        </p:nvSpPr>
        <p:spPr>
          <a:xfrm>
            <a:off x="3721333" y="4772684"/>
            <a:ext cx="138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781 citations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40A516-3756-D646-B492-452E7977D7B5}"/>
              </a:ext>
            </a:extLst>
          </p:cNvPr>
          <p:cNvSpPr txBox="1"/>
          <p:nvPr/>
        </p:nvSpPr>
        <p:spPr>
          <a:xfrm>
            <a:off x="2355637" y="4824009"/>
            <a:ext cx="1410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400" dirty="0"/>
              <a:t>22 January, 2007</a:t>
            </a:r>
          </a:p>
        </p:txBody>
      </p:sp>
    </p:spTree>
    <p:extLst>
      <p:ext uri="{BB962C8B-B14F-4D97-AF65-F5344CB8AC3E}">
        <p14:creationId xmlns:p14="http://schemas.microsoft.com/office/powerpoint/2010/main" val="125419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B5D9C-515A-A044-B80A-2799253A5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ES" dirty="0"/>
              <a:t>DAVID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9048F1A-A814-2545-9CF2-5DC27FADF47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755" y="1147280"/>
            <a:ext cx="3594100" cy="762000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4296AE77-D3AA-3340-96AA-9C5A06CCD6E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055" y="2179120"/>
            <a:ext cx="3606800" cy="38354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D648EA-1088-9B43-A0DE-76D7D81C36F5}"/>
              </a:ext>
            </a:extLst>
          </p:cNvPr>
          <p:cNvSpPr/>
          <p:nvPr/>
        </p:nvSpPr>
        <p:spPr>
          <a:xfrm>
            <a:off x="269055" y="1147280"/>
            <a:ext cx="3606800" cy="762000"/>
          </a:xfrm>
          <a:prstGeom prst="roundRect">
            <a:avLst>
              <a:gd name="adj" fmla="val 3184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D1075288-1276-C24E-B413-374DAB805CD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5345" y="114300"/>
            <a:ext cx="7454900" cy="3314700"/>
          </a:xfrm>
          <a:prstGeom prst="rect">
            <a:avLst/>
          </a:prstGeom>
        </p:spPr>
      </p:pic>
      <p:pic>
        <p:nvPicPr>
          <p:cNvPr id="13" name="Picture 12" descr="Table&#10;&#10;Description automatically generated with medium confidence">
            <a:extLst>
              <a:ext uri="{FF2B5EF4-FFF2-40B4-BE49-F238E27FC236}">
                <a16:creationId xmlns:a16="http://schemas.microsoft.com/office/drawing/2014/main" id="{B878C97E-B46A-D144-B98B-6860ED00611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5345" y="3429000"/>
            <a:ext cx="74549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59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B5D9C-515A-A044-B80A-2799253A5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ES" dirty="0"/>
              <a:t>DAVID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8A920BF2-AFD7-B743-A1A2-18900DFE6AD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0170" y="464897"/>
            <a:ext cx="9467452" cy="613368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07A1191-8FDC-764D-863B-30C8A3D0BCA3}"/>
              </a:ext>
            </a:extLst>
          </p:cNvPr>
          <p:cNvGrpSpPr/>
          <p:nvPr/>
        </p:nvGrpSpPr>
        <p:grpSpPr>
          <a:xfrm>
            <a:off x="1880170" y="464897"/>
            <a:ext cx="9467452" cy="6133689"/>
            <a:chOff x="1880170" y="464897"/>
            <a:chExt cx="9467452" cy="61336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3E2289-88E9-4F46-BAAF-230C5CA11523}"/>
                </a:ext>
              </a:extLst>
            </p:cNvPr>
            <p:cNvSpPr/>
            <p:nvPr/>
          </p:nvSpPr>
          <p:spPr>
            <a:xfrm>
              <a:off x="1880170" y="464897"/>
              <a:ext cx="9467452" cy="61336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pic>
          <p:nvPicPr>
            <p:cNvPr id="10" name="Picture 9" descr="Graphical user interface, table&#10;&#10;Description automatically generated with medium confidence">
              <a:extLst>
                <a:ext uri="{FF2B5EF4-FFF2-40B4-BE49-F238E27FC236}">
                  <a16:creationId xmlns:a16="http://schemas.microsoft.com/office/drawing/2014/main" id="{0047E277-975F-7A4F-99C2-8E3C69410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80170" y="1104718"/>
              <a:ext cx="9467452" cy="45212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960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3254</TotalTime>
  <Words>1460</Words>
  <Application>Microsoft Macintosh PowerPoint</Application>
  <PresentationFormat>Widescreen</PresentationFormat>
  <Paragraphs>292</Paragraphs>
  <Slides>47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Gene set enrichment analysis</vt:lpstr>
      <vt:lpstr>Outline</vt:lpstr>
      <vt:lpstr>Gene Ontology</vt:lpstr>
      <vt:lpstr>Reactome</vt:lpstr>
      <vt:lpstr>DAVID (Database for Annotation, Visualization, and Integrated Discovery)</vt:lpstr>
      <vt:lpstr>DAVID</vt:lpstr>
      <vt:lpstr>DAVID (Database for Annotation, Visualization, and Integrated Discovery)</vt:lpstr>
      <vt:lpstr>DAVID</vt:lpstr>
      <vt:lpstr>DAVID</vt:lpstr>
      <vt:lpstr>DAVID</vt:lpstr>
      <vt:lpstr>DAVID (Database for Annotation, Visualization, and Integrated Discovery)</vt:lpstr>
      <vt:lpstr>DAVID</vt:lpstr>
      <vt:lpstr>DAVID</vt:lpstr>
      <vt:lpstr>DAVID</vt:lpstr>
      <vt:lpstr>DAVID</vt:lpstr>
      <vt:lpstr>DAVID</vt:lpstr>
      <vt:lpstr>DAVID</vt:lpstr>
      <vt:lpstr>DAVID</vt:lpstr>
      <vt:lpstr>G:Profiler</vt:lpstr>
      <vt:lpstr>G:Profiler</vt:lpstr>
      <vt:lpstr>G:Profiler</vt:lpstr>
      <vt:lpstr>G:Profiler</vt:lpstr>
      <vt:lpstr>G:Profiler</vt:lpstr>
      <vt:lpstr>G:Profiler</vt:lpstr>
      <vt:lpstr>G:Profiler</vt:lpstr>
      <vt:lpstr>G:Profiler</vt:lpstr>
      <vt:lpstr>G:Profiler</vt:lpstr>
      <vt:lpstr>G:Profiler</vt:lpstr>
      <vt:lpstr>ToppGene</vt:lpstr>
      <vt:lpstr>ToppGene</vt:lpstr>
      <vt:lpstr>ToppGene</vt:lpstr>
      <vt:lpstr>ToppGene</vt:lpstr>
      <vt:lpstr>GSEA</vt:lpstr>
      <vt:lpstr>GSEA (method)</vt:lpstr>
      <vt:lpstr>GSEA (method)</vt:lpstr>
      <vt:lpstr>GSEA</vt:lpstr>
      <vt:lpstr>GSEA</vt:lpstr>
      <vt:lpstr>GSEA</vt:lpstr>
      <vt:lpstr>GSEA</vt:lpstr>
      <vt:lpstr>GSEA</vt:lpstr>
      <vt:lpstr>GSEA</vt:lpstr>
      <vt:lpstr>GSEA</vt:lpstr>
      <vt:lpstr>GSEA (available metrics)</vt:lpstr>
      <vt:lpstr>Other methods for gene set enrichments</vt:lpstr>
      <vt:lpstr>Visualization</vt:lpstr>
      <vt:lpstr>Visualization</vt:lpstr>
      <vt:lpstr>Other methods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 set enrichment analyses</dc:title>
  <dc:creator>Jon Sánchez Valle</dc:creator>
  <cp:lastModifiedBy>Jon Sánchez Valle</cp:lastModifiedBy>
  <cp:revision>142</cp:revision>
  <dcterms:created xsi:type="dcterms:W3CDTF">2021-02-15T10:25:19Z</dcterms:created>
  <dcterms:modified xsi:type="dcterms:W3CDTF">2021-04-14T13:16:54Z</dcterms:modified>
</cp:coreProperties>
</file>